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7" r:id="rId2"/>
    <p:sldId id="270" r:id="rId3"/>
    <p:sldId id="262" r:id="rId4"/>
    <p:sldId id="263" r:id="rId5"/>
    <p:sldId id="261" r:id="rId6"/>
    <p:sldId id="265" r:id="rId7"/>
    <p:sldId id="258" r:id="rId8"/>
    <p:sldId id="277" r:id="rId9"/>
    <p:sldId id="259" r:id="rId10"/>
    <p:sldId id="284" r:id="rId11"/>
    <p:sldId id="285" r:id="rId12"/>
    <p:sldId id="276" r:id="rId13"/>
    <p:sldId id="279" r:id="rId14"/>
    <p:sldId id="274" r:id="rId15"/>
    <p:sldId id="287" r:id="rId16"/>
    <p:sldId id="288" r:id="rId17"/>
    <p:sldId id="286" r:id="rId18"/>
    <p:sldId id="280" r:id="rId19"/>
    <p:sldId id="282" r:id="rId20"/>
    <p:sldId id="291" r:id="rId21"/>
    <p:sldId id="289" r:id="rId22"/>
    <p:sldId id="290" r:id="rId23"/>
    <p:sldId id="283" r:id="rId24"/>
    <p:sldId id="275" r:id="rId25"/>
    <p:sldId id="278" r:id="rId26"/>
    <p:sldId id="269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C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3" autoAdjust="0"/>
    <p:restoredTop sz="95693" autoAdjust="0"/>
  </p:normalViewPr>
  <p:slideViewPr>
    <p:cSldViewPr snapToGrid="0">
      <p:cViewPr varScale="1">
        <p:scale>
          <a:sx n="108" d="100"/>
          <a:sy n="108" d="100"/>
        </p:scale>
        <p:origin x="138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52CC4-8745-441E-B9E1-2E48D1425889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6F33B-EAA6-4C94-8472-9770CD197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307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6F33B-EAA6-4C94-8472-9770CD1970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66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aseline="0" dirty="0" smtClean="0"/>
              <a:t>저희 사용자 정보 암호화에 다양한 암호화 알고리즘 중 </a:t>
            </a:r>
            <a:r>
              <a:rPr lang="ko-KR" altLang="en-US" sz="10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단방향</a:t>
            </a:r>
            <a:r>
              <a:rPr lang="ko-KR" altLang="en-US" sz="1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암호화 알고리즘인 </a:t>
            </a:r>
            <a:r>
              <a:rPr lang="en-US" altLang="ko-KR" sz="1000" baseline="0" dirty="0" smtClean="0"/>
              <a:t>SHA-256 </a:t>
            </a:r>
            <a:r>
              <a:rPr lang="ko-KR" altLang="en-US" sz="1000" baseline="0" dirty="0" smtClean="0"/>
              <a:t>를 채택하였습니다</a:t>
            </a:r>
            <a:endParaRPr lang="en-US" altLang="ko-KR" sz="100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aseline="0" dirty="0" smtClean="0"/>
              <a:t>비밀번호는 </a:t>
            </a:r>
            <a:r>
              <a:rPr lang="ko-KR" altLang="en-US" sz="1000" baseline="0" dirty="0" err="1" smtClean="0"/>
              <a:t>복호화</a:t>
            </a:r>
            <a:r>
              <a:rPr lang="ko-KR" altLang="en-US" sz="1000" baseline="0" dirty="0" smtClean="0"/>
              <a:t> 과정이 필요하지 않기 때문입니다</a:t>
            </a:r>
            <a:endParaRPr lang="en-US" altLang="ko-KR" sz="1000" baseline="0" dirty="0" smtClean="0"/>
          </a:p>
          <a:p>
            <a:endParaRPr lang="en-US" altLang="ko-KR" sz="1000" baseline="0" dirty="0" smtClean="0"/>
          </a:p>
          <a:p>
            <a:r>
              <a:rPr lang="ko-KR" altLang="en-US" sz="1000" baseline="0" dirty="0" smtClean="0"/>
              <a:t>회원가입 때 사용한 비밀 번호와</a:t>
            </a:r>
            <a:r>
              <a:rPr lang="en-US" altLang="ko-KR" sz="1000" baseline="0" dirty="0" smtClean="0"/>
              <a:t> </a:t>
            </a:r>
            <a:r>
              <a:rPr lang="ko-KR" altLang="en-US" sz="1000" baseline="0" dirty="0" smtClean="0"/>
              <a:t>로그인시 입력한 비밀 번호가 </a:t>
            </a:r>
            <a:r>
              <a:rPr lang="ko-KR" altLang="en-US" sz="1000" baseline="0" dirty="0" err="1" smtClean="0"/>
              <a:t>같은지의</a:t>
            </a:r>
            <a:r>
              <a:rPr lang="ko-KR" altLang="en-US" sz="1000" baseline="0" dirty="0" smtClean="0"/>
              <a:t> 여부만을</a:t>
            </a:r>
            <a:endParaRPr lang="en-US" altLang="ko-KR" sz="1000" baseline="0" dirty="0" smtClean="0"/>
          </a:p>
          <a:p>
            <a:r>
              <a:rPr lang="ko-KR" altLang="en-US" sz="1000" baseline="0" dirty="0" smtClean="0"/>
              <a:t>확인하면 되기 때문에 암호화된 해시를 사용하면 됩니다</a:t>
            </a:r>
            <a:endParaRPr lang="en-US" altLang="ko-KR" sz="1000" baseline="0" dirty="0" smtClean="0"/>
          </a:p>
          <a:p>
            <a:endParaRPr lang="en-US" altLang="ko-KR" sz="1000" baseline="0" dirty="0" smtClean="0"/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레인보우 테이블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원본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쌍을 무진장 저장해놓은 테이블로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수많은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해시값이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쌓여있기 때문에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해커가 암호화된 데이터가 무엇인지 알아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내는데에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시간이 걸리지 않아</a:t>
            </a:r>
            <a:r>
              <a:rPr lang="ko-KR" altLang="en-US" sz="1000" baseline="0" dirty="0" smtClean="0"/>
              <a:t> </a:t>
            </a:r>
            <a:r>
              <a:rPr lang="en-US" altLang="ko-KR" sz="1000" baseline="0" dirty="0" smtClean="0"/>
              <a:t>hash</a:t>
            </a:r>
            <a:r>
              <a:rPr lang="ko-KR" altLang="en-US" sz="1000" baseline="0" dirty="0" smtClean="0"/>
              <a:t> 만으로는 보안에</a:t>
            </a:r>
            <a:r>
              <a:rPr lang="en-US" altLang="ko-KR" sz="1000" baseline="0" dirty="0" smtClean="0"/>
              <a:t> </a:t>
            </a:r>
            <a:r>
              <a:rPr lang="ko-KR" altLang="en-US" sz="1000" baseline="0" dirty="0" smtClean="0"/>
              <a:t>취약합니다</a:t>
            </a:r>
            <a:endParaRPr lang="en-US" altLang="ko-KR" sz="1000" baseline="0" dirty="0" smtClean="0"/>
          </a:p>
          <a:p>
            <a:r>
              <a:rPr lang="ko-KR" altLang="en-US" sz="1000" baseline="0" dirty="0" smtClean="0"/>
              <a:t>때문에 무작위 랜덤 문자열 </a:t>
            </a:r>
            <a:r>
              <a:rPr lang="en-US" altLang="ko-KR" sz="1000" baseline="0" dirty="0" smtClean="0"/>
              <a:t>Salt</a:t>
            </a:r>
            <a:r>
              <a:rPr lang="ko-KR" altLang="en-US" sz="1000" baseline="0" dirty="0" smtClean="0"/>
              <a:t> 임의 값을 넣어 더 복잡한 </a:t>
            </a:r>
            <a:r>
              <a:rPr lang="ko-KR" altLang="en-US" sz="1000" baseline="0" dirty="0" err="1" smtClean="0"/>
              <a:t>해쉬값을</a:t>
            </a:r>
            <a:r>
              <a:rPr lang="ko-KR" altLang="en-US" sz="1000" baseline="0" dirty="0" smtClean="0"/>
              <a:t> 가지도록 구현했습니다</a:t>
            </a:r>
            <a:endParaRPr lang="en-US" altLang="ko-KR" sz="1000" baseline="0" dirty="0" smtClean="0"/>
          </a:p>
          <a:p>
            <a:endParaRPr lang="en-US" altLang="ko-KR" sz="100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6F33B-EAA6-4C94-8472-9770CD1970B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969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세놈 모두 철저한 검토가 필요한데 그 방법 중 하나가 필터다 </a:t>
            </a:r>
            <a:r>
              <a:rPr lang="en-US" altLang="ko-KR" dirty="0" smtClean="0"/>
              <a:t>. . 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6F33B-EAA6-4C94-8472-9770CD1970B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699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dirty="0" smtClean="0"/>
              <a:t>XSS</a:t>
            </a:r>
            <a:r>
              <a:rPr lang="ko-KR" altLang="en-US" sz="1000" dirty="0" smtClean="0"/>
              <a:t>의 세부 동작</a:t>
            </a:r>
            <a:r>
              <a:rPr lang="en-US" altLang="ko-KR" sz="1000" dirty="0" smtClean="0"/>
              <a:t>~</a:t>
            </a:r>
          </a:p>
          <a:p>
            <a:r>
              <a:rPr lang="ko-KR" altLang="en-US" sz="1000" dirty="0" smtClean="0"/>
              <a:t>해커가 불순한 의도의 스크립트코드를 삽입</a:t>
            </a:r>
            <a:r>
              <a:rPr lang="en-US" altLang="ko-KR" sz="1000" dirty="0" smtClean="0"/>
              <a:t>-&gt;</a:t>
            </a:r>
            <a:r>
              <a:rPr lang="ko-KR" altLang="en-US" sz="1000" dirty="0" smtClean="0"/>
              <a:t>사용자가 그걸 모른 채 오픈</a:t>
            </a:r>
            <a:endParaRPr lang="en-US" altLang="ko-KR" sz="1000" dirty="0" smtClean="0"/>
          </a:p>
          <a:p>
            <a:r>
              <a:rPr lang="en-US" altLang="ko-KR" sz="1000" dirty="0" smtClean="0"/>
              <a:t>-&gt;</a:t>
            </a:r>
            <a:r>
              <a:rPr lang="ko-KR" altLang="en-US" sz="1000" dirty="0" smtClean="0"/>
              <a:t>스크립트가 동작하며 세션을 탈취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동작설명이라 </a:t>
            </a:r>
            <a:r>
              <a:rPr lang="ko-KR" altLang="en-US" sz="1000" dirty="0" err="1" smtClean="0"/>
              <a:t>넣어도되고</a:t>
            </a:r>
            <a:r>
              <a:rPr lang="ko-KR" altLang="en-US" sz="1000" dirty="0" smtClean="0"/>
              <a:t> 빼도 되고</a:t>
            </a:r>
            <a:r>
              <a:rPr lang="en-US" altLang="ko-KR" sz="1000" dirty="0" smtClean="0"/>
              <a:t>?)</a:t>
            </a:r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이런 해킹을 방어하기 위해 대표적으로 블랙리스트와 화이트리스트기법이 있습니다</a:t>
            </a:r>
            <a:r>
              <a:rPr lang="en-US" altLang="ko-KR" sz="1000" dirty="0" smtClean="0"/>
              <a:t>. </a:t>
            </a:r>
          </a:p>
          <a:p>
            <a:r>
              <a:rPr lang="ko-KR" altLang="en-US" sz="1000" dirty="0" smtClean="0"/>
              <a:t>보안에 더 </a:t>
            </a:r>
            <a:r>
              <a:rPr lang="ko-KR" altLang="en-US" sz="1000" dirty="0" err="1" smtClean="0"/>
              <a:t>좋은건</a:t>
            </a:r>
            <a:r>
              <a:rPr lang="ko-KR" altLang="en-US" sz="1000" dirty="0" smtClean="0"/>
              <a:t> 화이트리스트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이거만 입력해라</a:t>
            </a:r>
            <a:r>
              <a:rPr lang="en-US" altLang="ko-KR" sz="1000" dirty="0" smtClean="0"/>
              <a:t>!)</a:t>
            </a:r>
            <a:r>
              <a:rPr lang="ko-KR" altLang="en-US" sz="1000" dirty="0" smtClean="0"/>
              <a:t>이기 때문에 </a:t>
            </a:r>
            <a:endParaRPr lang="en-US" altLang="ko-KR" sz="1000" dirty="0" smtClean="0"/>
          </a:p>
          <a:p>
            <a:r>
              <a:rPr lang="ko-KR" altLang="en-US" sz="1000" dirty="0" smtClean="0"/>
              <a:t>저희는 화이트리스트의 대표적인 라이브러리인 </a:t>
            </a:r>
            <a:r>
              <a:rPr lang="en-US" altLang="ko-KR" sz="1000" dirty="0" err="1" smtClean="0"/>
              <a:t>Naver</a:t>
            </a:r>
            <a:r>
              <a:rPr lang="ko-KR" altLang="en-US" sz="1000" dirty="0" smtClean="0"/>
              <a:t>의 </a:t>
            </a:r>
            <a:r>
              <a:rPr lang="en-US" altLang="ko-KR" sz="1000" dirty="0" smtClean="0"/>
              <a:t>Lucy-XSS-</a:t>
            </a:r>
            <a:r>
              <a:rPr lang="en-US" altLang="ko-KR" sz="1000" dirty="0" err="1" smtClean="0"/>
              <a:t>Servlet_Filter</a:t>
            </a:r>
            <a:r>
              <a:rPr lang="ko-KR" altLang="en-US" sz="1000" dirty="0" smtClean="0"/>
              <a:t> 적용에 대해 </a:t>
            </a:r>
            <a:r>
              <a:rPr lang="en-US" altLang="ko-KR" sz="1000" dirty="0" smtClean="0"/>
              <a:t>,,,,,,,,,</a:t>
            </a:r>
            <a:r>
              <a:rPr lang="ko-KR" altLang="en-US" sz="1000" dirty="0" smtClean="0"/>
              <a:t>고민했다</a:t>
            </a:r>
            <a:r>
              <a:rPr lang="en-US" altLang="ko-KR" sz="1000" dirty="0" smtClean="0"/>
              <a:t>,,,,? </a:t>
            </a:r>
          </a:p>
          <a:p>
            <a:r>
              <a:rPr lang="ko-KR" altLang="en-US" sz="1000" dirty="0" smtClean="0"/>
              <a:t>결론을 어떻게 가지</a:t>
            </a:r>
            <a:r>
              <a:rPr lang="en-US" altLang="ko-KR" sz="1000" dirty="0" smtClean="0"/>
              <a:t>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6F33B-EAA6-4C94-8472-9770CD1970B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785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 err="1" smtClean="0"/>
              <a:t>브루트</a:t>
            </a:r>
            <a:r>
              <a:rPr lang="ko-KR" altLang="en-US" sz="1000" dirty="0" smtClean="0"/>
              <a:t> 포스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이름 그대로 무차별 </a:t>
            </a:r>
            <a:r>
              <a:rPr lang="ko-KR" altLang="en-US" sz="1000" dirty="0" err="1" smtClean="0"/>
              <a:t>암호대입</a:t>
            </a:r>
            <a:r>
              <a:rPr lang="ko-KR" altLang="en-US" sz="1000" dirty="0" smtClean="0"/>
              <a:t> 공격이다</a:t>
            </a:r>
            <a:r>
              <a:rPr lang="en-US" altLang="ko-KR" sz="1000" dirty="0" smtClean="0"/>
              <a:t>. </a:t>
            </a:r>
          </a:p>
          <a:p>
            <a:r>
              <a:rPr lang="ko-KR" altLang="en-US" sz="1000" dirty="0" err="1" smtClean="0"/>
              <a:t>조합기를</a:t>
            </a:r>
            <a:r>
              <a:rPr lang="ko-KR" altLang="en-US" sz="1000" dirty="0" smtClean="0"/>
              <a:t> 이용해 생성된 비밀번호 리스트를 공격대상 계정에 무차별로 대입해 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맞을때까지</a:t>
            </a:r>
            <a:r>
              <a:rPr lang="ko-KR" altLang="en-US" sz="1000" dirty="0" smtClean="0"/>
              <a:t> 돌려보는 </a:t>
            </a:r>
            <a:r>
              <a:rPr lang="ko-KR" altLang="en-US" sz="1000" dirty="0" err="1" smtClean="0"/>
              <a:t>해킹기법</a:t>
            </a:r>
            <a:r>
              <a:rPr lang="ko-KR" altLang="en-US" sz="1000" dirty="0" smtClean="0"/>
              <a:t> 무식하지만 확실하다</a:t>
            </a:r>
            <a:r>
              <a:rPr lang="en-US" altLang="ko-KR" sz="1000" dirty="0" smtClean="0"/>
              <a:t>..</a:t>
            </a:r>
          </a:p>
          <a:p>
            <a:endParaRPr lang="en-US" altLang="ko-KR" sz="1000" dirty="0" smtClean="0"/>
          </a:p>
          <a:p>
            <a:r>
              <a:rPr lang="ko-KR" altLang="en-US" sz="1000" dirty="0" err="1" smtClean="0"/>
              <a:t>브루트포스</a:t>
            </a:r>
            <a:r>
              <a:rPr lang="ko-KR" altLang="en-US" sz="1000" dirty="0" smtClean="0"/>
              <a:t> 공격을 막는 방법으로는 무차별 대입을 막기 위해</a:t>
            </a:r>
            <a:r>
              <a:rPr lang="en-US" altLang="ko-KR" sz="1000" dirty="0" smtClean="0"/>
              <a:t> </a:t>
            </a:r>
          </a:p>
          <a:p>
            <a:r>
              <a:rPr lang="ko-KR" altLang="en-US" sz="1000" dirty="0" smtClean="0"/>
              <a:t>로그인 횟수의 제한을 두거나 일정 횟수 이상 로그인 실패가 감지될 시 계정주인에게 경고 알림을 보내는 방법</a:t>
            </a:r>
            <a:r>
              <a:rPr lang="en-US" altLang="ko-KR" sz="1000" dirty="0" smtClean="0"/>
              <a:t>, </a:t>
            </a:r>
          </a:p>
          <a:p>
            <a:r>
              <a:rPr lang="ko-KR" altLang="en-US" sz="1000" dirty="0" err="1" smtClean="0"/>
              <a:t>매크로롤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돌리는거기</a:t>
            </a:r>
            <a:r>
              <a:rPr lang="ko-KR" altLang="en-US" sz="1000" dirty="0" smtClean="0"/>
              <a:t> 때문에 매크로를 돌릴 수 없도록 </a:t>
            </a:r>
            <a:r>
              <a:rPr lang="en-US" altLang="ko-KR" sz="1000" dirty="0" err="1" smtClean="0"/>
              <a:t>reCAPTCHA</a:t>
            </a:r>
            <a:r>
              <a:rPr lang="ko-KR" altLang="en-US" sz="1000" dirty="0" smtClean="0"/>
              <a:t>나 랜덤 </a:t>
            </a:r>
            <a:r>
              <a:rPr lang="ko-KR" altLang="en-US" sz="1000" dirty="0" err="1" smtClean="0"/>
              <a:t>확인문자를</a:t>
            </a:r>
            <a:r>
              <a:rPr lang="ko-KR" altLang="en-US" sz="1000" dirty="0" smtClean="0"/>
              <a:t> 넣는 방법이 있다</a:t>
            </a:r>
            <a:r>
              <a:rPr lang="en-US" altLang="ko-KR" sz="1000" dirty="0" smtClean="0"/>
              <a:t>... </a:t>
            </a:r>
          </a:p>
          <a:p>
            <a:r>
              <a:rPr lang="ko-KR" altLang="en-US" sz="1000" dirty="0" smtClean="0"/>
              <a:t>이중에서 뭘 고민했는지 </a:t>
            </a:r>
            <a:r>
              <a:rPr lang="ko-KR" altLang="en-US" sz="1000" dirty="0" err="1" smtClean="0"/>
              <a:t>넣어야하는데</a:t>
            </a:r>
            <a:r>
              <a:rPr lang="ko-KR" altLang="en-US" sz="1000" dirty="0" smtClean="0"/>
              <a:t> 솔직히 다 </a:t>
            </a:r>
            <a:r>
              <a:rPr lang="ko-KR" altLang="en-US" sz="1000" dirty="0" err="1" smtClean="0"/>
              <a:t>고만고만해서</a:t>
            </a:r>
            <a:r>
              <a:rPr lang="ko-KR" altLang="en-US" sz="1000" dirty="0" smtClean="0"/>
              <a:t> 그냥 방법이 있다만 해도 </a:t>
            </a:r>
            <a:r>
              <a:rPr lang="ko-KR" altLang="en-US" sz="1000" dirty="0" err="1" smtClean="0"/>
              <a:t>될듯</a:t>
            </a:r>
            <a:r>
              <a:rPr lang="en-US" altLang="ko-KR" sz="1000" dirty="0" smtClean="0"/>
              <a:t>?</a:t>
            </a:r>
          </a:p>
          <a:p>
            <a:endParaRPr lang="en-US" altLang="ko-KR" sz="1000" dirty="0" smtClean="0"/>
          </a:p>
          <a:p>
            <a:endParaRPr lang="ko-KR" altLang="en-US" sz="1000" dirty="0" smtClean="0"/>
          </a:p>
          <a:p>
            <a:endParaRPr lang="en-US" altLang="ko-KR" sz="100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6F33B-EAA6-4C94-8472-9770CD1970B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89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6F33B-EAA6-4C94-8472-9770CD1970B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103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35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8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129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6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711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32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05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866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67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20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8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573" y="2320563"/>
            <a:ext cx="5443157" cy="100629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800" b="1" kern="0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HAPPY HOUSE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938804" y="1629759"/>
            <a:ext cx="5586139" cy="5228241"/>
            <a:chOff x="4282098" y="1629759"/>
            <a:chExt cx="5586139" cy="5228241"/>
          </a:xfrm>
        </p:grpSpPr>
        <p:pic>
          <p:nvPicPr>
            <p:cNvPr id="13" name="그림 12" descr="사람이(가) 표시된 사진&#10;&#10;자동 생성된 설명">
              <a:extLst>
                <a:ext uri="{FF2B5EF4-FFF2-40B4-BE49-F238E27FC236}">
                  <a16:creationId xmlns:a16="http://schemas.microsoft.com/office/drawing/2014/main" id="{906066AC-5FF6-839A-5181-5D738C49E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098" y="4133045"/>
              <a:ext cx="3627801" cy="2724955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0C873E8-7A22-223D-0941-D65FEF97AD27}"/>
                </a:ext>
              </a:extLst>
            </p:cNvPr>
            <p:cNvSpPr/>
            <p:nvPr/>
          </p:nvSpPr>
          <p:spPr>
            <a:xfrm>
              <a:off x="6592392" y="3936277"/>
              <a:ext cx="121920" cy="11321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4114D2B-7116-8766-EE49-C23BE604D3E6}"/>
                </a:ext>
              </a:extLst>
            </p:cNvPr>
            <p:cNvSpPr/>
            <p:nvPr/>
          </p:nvSpPr>
          <p:spPr>
            <a:xfrm>
              <a:off x="6788334" y="3617431"/>
              <a:ext cx="265612" cy="2577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3D96AF4-F58C-5C78-F8A6-EDF56DED6D4D}"/>
                </a:ext>
              </a:extLst>
            </p:cNvPr>
            <p:cNvSpPr/>
            <p:nvPr/>
          </p:nvSpPr>
          <p:spPr>
            <a:xfrm>
              <a:off x="7069184" y="3232903"/>
              <a:ext cx="367935" cy="35840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CCB106D-8029-BFB6-CA1F-9CAC465118A2}"/>
                </a:ext>
              </a:extLst>
            </p:cNvPr>
            <p:cNvSpPr/>
            <p:nvPr/>
          </p:nvSpPr>
          <p:spPr>
            <a:xfrm>
              <a:off x="7246959" y="1629759"/>
              <a:ext cx="2621278" cy="179924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2" name="Picture 6" descr="집 일러스트 PNG">
              <a:extLst>
                <a:ext uri="{FF2B5EF4-FFF2-40B4-BE49-F238E27FC236}">
                  <a16:creationId xmlns:a16="http://schemas.microsoft.com/office/drawing/2014/main" id="{18E48E81-7A85-81B6-79D0-7F569D87B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75731">
              <a:off x="7453395" y="1971780"/>
              <a:ext cx="670277" cy="558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집 일러스트 AI">
              <a:extLst>
                <a:ext uri="{FF2B5EF4-FFF2-40B4-BE49-F238E27FC236}">
                  <a16:creationId xmlns:a16="http://schemas.microsoft.com/office/drawing/2014/main" id="{C654C61B-8C71-853D-2BE7-DBDBB2B73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0511" y="2485852"/>
              <a:ext cx="914163" cy="761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🏠” 뜻: 집 Emoji 이모티콘 | EmojiAll">
              <a:extLst>
                <a:ext uri="{FF2B5EF4-FFF2-40B4-BE49-F238E27FC236}">
                  <a16:creationId xmlns:a16="http://schemas.microsoft.com/office/drawing/2014/main" id="{4C3CE1F1-CBCE-EE0C-9AF6-1128CC1DB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16026">
              <a:off x="8189598" y="1816197"/>
              <a:ext cx="574766" cy="57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집 클립 아트. 무료 다운로드. | Creazilla">
              <a:extLst>
                <a:ext uri="{FF2B5EF4-FFF2-40B4-BE49-F238E27FC236}">
                  <a16:creationId xmlns:a16="http://schemas.microsoft.com/office/drawing/2014/main" id="{E9A4D896-1ED7-AB87-CCF1-69C2F509F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62749">
              <a:off x="8104348" y="2539280"/>
              <a:ext cx="745268" cy="74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20" descr="정원이 있는 집 클립 아트. 무료 다운로드. | Creazilla">
              <a:extLst>
                <a:ext uri="{FF2B5EF4-FFF2-40B4-BE49-F238E27FC236}">
                  <a16:creationId xmlns:a16="http://schemas.microsoft.com/office/drawing/2014/main" id="{241BA7BD-697E-3A04-663A-0C0F89F83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1934" y="2156489"/>
              <a:ext cx="717075" cy="717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1787593" y="3273192"/>
            <a:ext cx="3841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SSAFY SEOUL 19 KANGSOOJI JOMINSU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82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1206CFAE-A278-3FAF-3EB1-3DECD58F50A9}"/>
              </a:ext>
            </a:extLst>
          </p:cNvPr>
          <p:cNvGrpSpPr/>
          <p:nvPr/>
        </p:nvGrpSpPr>
        <p:grpSpPr>
          <a:xfrm>
            <a:off x="488950" y="1016214"/>
            <a:ext cx="11214100" cy="5742215"/>
            <a:chOff x="488950" y="1016000"/>
            <a:chExt cx="11214100" cy="574221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FEE4FB5-CC7F-1F1D-C2BC-AC57E45C6CC4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6" name="직각 삼각형 55">
              <a:extLst>
                <a:ext uri="{FF2B5EF4-FFF2-40B4-BE49-F238E27FC236}">
                  <a16:creationId xmlns:a16="http://schemas.microsoft.com/office/drawing/2014/main" id="{8BFDEDCA-2645-65A0-D3B3-6D6EC687CDED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각 삼각형 56">
              <a:extLst>
                <a:ext uri="{FF2B5EF4-FFF2-40B4-BE49-F238E27FC236}">
                  <a16:creationId xmlns:a16="http://schemas.microsoft.com/office/drawing/2014/main" id="{782213F7-42C5-4E05-730B-6A72F8F7D58C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kern="0" dirty="0" smtClean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소개</a:t>
            </a:r>
            <a:endParaRPr lang="en-US" altLang="ko-KR" sz="2400" kern="0" dirty="0">
              <a:solidFill>
                <a:prstClr val="whit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2DD025D-8812-0C75-4756-C0D05E33E3A3}"/>
              </a:ext>
            </a:extLst>
          </p:cNvPr>
          <p:cNvSpPr txBox="1"/>
          <p:nvPr/>
        </p:nvSpPr>
        <p:spPr>
          <a:xfrm>
            <a:off x="235610" y="1246753"/>
            <a:ext cx="233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Usecase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624" y="1519101"/>
            <a:ext cx="6375577" cy="46203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069877" y="1410789"/>
            <a:ext cx="1480457" cy="155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-1" t="10869" r="-1056" b="12346"/>
          <a:stretch/>
        </p:blipFill>
        <p:spPr>
          <a:xfrm>
            <a:off x="6875547" y="4345382"/>
            <a:ext cx="202141" cy="2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1206CFAE-A278-3FAF-3EB1-3DECD58F50A9}"/>
              </a:ext>
            </a:extLst>
          </p:cNvPr>
          <p:cNvGrpSpPr/>
          <p:nvPr/>
        </p:nvGrpSpPr>
        <p:grpSpPr>
          <a:xfrm>
            <a:off x="488950" y="1016214"/>
            <a:ext cx="11214100" cy="5742215"/>
            <a:chOff x="488950" y="1016000"/>
            <a:chExt cx="11214100" cy="574221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FEE4FB5-CC7F-1F1D-C2BC-AC57E45C6CC4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6" name="직각 삼각형 55">
              <a:extLst>
                <a:ext uri="{FF2B5EF4-FFF2-40B4-BE49-F238E27FC236}">
                  <a16:creationId xmlns:a16="http://schemas.microsoft.com/office/drawing/2014/main" id="{8BFDEDCA-2645-65A0-D3B3-6D6EC687CDED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각 삼각형 56">
              <a:extLst>
                <a:ext uri="{FF2B5EF4-FFF2-40B4-BE49-F238E27FC236}">
                  <a16:creationId xmlns:a16="http://schemas.microsoft.com/office/drawing/2014/main" id="{782213F7-42C5-4E05-730B-6A72F8F7D58C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kern="0" dirty="0" smtClean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소개</a:t>
            </a:r>
            <a:endParaRPr lang="en-US" altLang="ko-KR" sz="2400" kern="0" dirty="0">
              <a:solidFill>
                <a:prstClr val="whit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2DD025D-8812-0C75-4756-C0D05E33E3A3}"/>
              </a:ext>
            </a:extLst>
          </p:cNvPr>
          <p:cNvSpPr txBox="1"/>
          <p:nvPr/>
        </p:nvSpPr>
        <p:spPr>
          <a:xfrm>
            <a:off x="235610" y="1246753"/>
            <a:ext cx="233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ERD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932" y="1246753"/>
            <a:ext cx="4514285" cy="513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0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DA064-CAF4-BD59-C78D-A94C6FEBD1B7}"/>
              </a:ext>
            </a:extLst>
          </p:cNvPr>
          <p:cNvSpPr/>
          <p:nvPr/>
        </p:nvSpPr>
        <p:spPr>
          <a:xfrm>
            <a:off x="5647" y="-10011"/>
            <a:ext cx="12192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967493-8D40-7807-73F5-B4FF4BFBA388}"/>
              </a:ext>
            </a:extLst>
          </p:cNvPr>
          <p:cNvCxnSpPr/>
          <p:nvPr/>
        </p:nvCxnSpPr>
        <p:spPr>
          <a:xfrm>
            <a:off x="4798479" y="227270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4C0664-7176-0A32-F1D1-6369E3B15905}"/>
              </a:ext>
            </a:extLst>
          </p:cNvPr>
          <p:cNvSpPr/>
          <p:nvPr/>
        </p:nvSpPr>
        <p:spPr>
          <a:xfrm>
            <a:off x="4984632" y="2852106"/>
            <a:ext cx="2234029" cy="11337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E2E15-11A2-0272-0076-B7DD46AC4629}"/>
              </a:ext>
            </a:extLst>
          </p:cNvPr>
          <p:cNvSpPr txBox="1"/>
          <p:nvPr/>
        </p:nvSpPr>
        <p:spPr>
          <a:xfrm>
            <a:off x="4821042" y="2923682"/>
            <a:ext cx="2561208" cy="1015663"/>
          </a:xfrm>
          <a:prstGeom prst="rect">
            <a:avLst/>
          </a:prstGeom>
          <a:solidFill>
            <a:srgbClr val="6ECEF5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기능 및 구현 내용</a:t>
            </a:r>
            <a:endParaRPr lang="en-US" altLang="ko-KR" sz="2400" b="1" dirty="0" smtClean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47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DA064-CAF4-BD59-C78D-A94C6FEBD1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967493-8D40-7807-73F5-B4FF4BFBA388}"/>
              </a:ext>
            </a:extLst>
          </p:cNvPr>
          <p:cNvCxnSpPr/>
          <p:nvPr/>
        </p:nvCxnSpPr>
        <p:spPr>
          <a:xfrm>
            <a:off x="4798479" y="227270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4C0664-7176-0A32-F1D1-6369E3B15905}"/>
              </a:ext>
            </a:extLst>
          </p:cNvPr>
          <p:cNvSpPr/>
          <p:nvPr/>
        </p:nvSpPr>
        <p:spPr>
          <a:xfrm>
            <a:off x="4984632" y="2852106"/>
            <a:ext cx="2234029" cy="11337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E2E15-11A2-0272-0076-B7DD46AC4629}"/>
              </a:ext>
            </a:extLst>
          </p:cNvPr>
          <p:cNvSpPr txBox="1"/>
          <p:nvPr/>
        </p:nvSpPr>
        <p:spPr>
          <a:xfrm>
            <a:off x="4821042" y="2923682"/>
            <a:ext cx="2561208" cy="1015663"/>
          </a:xfrm>
          <a:prstGeom prst="rect">
            <a:avLst/>
          </a:prstGeom>
          <a:solidFill>
            <a:srgbClr val="6ECEF5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기능적 요구사항</a:t>
            </a:r>
            <a:endParaRPr lang="en-US" altLang="ko-KR" sz="2400" b="1" dirty="0" smtClean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619" y="4243322"/>
            <a:ext cx="4197895" cy="2629716"/>
          </a:xfrm>
          <a:prstGeom prst="rect">
            <a:avLst/>
          </a:prstGeom>
        </p:spPr>
      </p:pic>
      <p:sp>
        <p:nvSpPr>
          <p:cNvPr id="7" name="자유형 6"/>
          <p:cNvSpPr/>
          <p:nvPr/>
        </p:nvSpPr>
        <p:spPr>
          <a:xfrm>
            <a:off x="6573279" y="4280970"/>
            <a:ext cx="777429" cy="246641"/>
          </a:xfrm>
          <a:custGeom>
            <a:avLst/>
            <a:gdLst>
              <a:gd name="connsiteX0" fmla="*/ 0 w 422714"/>
              <a:gd name="connsiteY0" fmla="*/ 121920 h 121920"/>
              <a:gd name="connsiteX1" fmla="*/ 43542 w 422714"/>
              <a:gd name="connsiteY1" fmla="*/ 69668 h 121920"/>
              <a:gd name="connsiteX2" fmla="*/ 69668 w 422714"/>
              <a:gd name="connsiteY2" fmla="*/ 52251 h 121920"/>
              <a:gd name="connsiteX3" fmla="*/ 148045 w 422714"/>
              <a:gd name="connsiteY3" fmla="*/ 26125 h 121920"/>
              <a:gd name="connsiteX4" fmla="*/ 269965 w 422714"/>
              <a:gd name="connsiteY4" fmla="*/ 8708 h 121920"/>
              <a:gd name="connsiteX5" fmla="*/ 330925 w 422714"/>
              <a:gd name="connsiteY5" fmla="*/ 0 h 121920"/>
              <a:gd name="connsiteX6" fmla="*/ 174171 w 422714"/>
              <a:gd name="connsiteY6" fmla="*/ 17417 h 121920"/>
              <a:gd name="connsiteX7" fmla="*/ 148045 w 422714"/>
              <a:gd name="connsiteY7" fmla="*/ 26125 h 121920"/>
              <a:gd name="connsiteX8" fmla="*/ 87085 w 422714"/>
              <a:gd name="connsiteY8" fmla="*/ 34834 h 121920"/>
              <a:gd name="connsiteX9" fmla="*/ 34834 w 422714"/>
              <a:gd name="connsiteY9" fmla="*/ 52251 h 121920"/>
              <a:gd name="connsiteX10" fmla="*/ 8708 w 422714"/>
              <a:gd name="connsiteY10" fmla="*/ 69668 h 121920"/>
              <a:gd name="connsiteX11" fmla="*/ 95794 w 422714"/>
              <a:gd name="connsiteY11" fmla="*/ 60960 h 121920"/>
              <a:gd name="connsiteX12" fmla="*/ 139337 w 422714"/>
              <a:gd name="connsiteY12" fmla="*/ 52251 h 121920"/>
              <a:gd name="connsiteX13" fmla="*/ 174171 w 422714"/>
              <a:gd name="connsiteY13" fmla="*/ 43543 h 121920"/>
              <a:gd name="connsiteX14" fmla="*/ 87085 w 422714"/>
              <a:gd name="connsiteY14" fmla="*/ 43543 h 12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2714" h="121920">
                <a:moveTo>
                  <a:pt x="0" y="121920"/>
                </a:moveTo>
                <a:cubicBezTo>
                  <a:pt x="14514" y="104503"/>
                  <a:pt x="27511" y="85700"/>
                  <a:pt x="43542" y="69668"/>
                </a:cubicBezTo>
                <a:cubicBezTo>
                  <a:pt x="50943" y="62267"/>
                  <a:pt x="60581" y="57444"/>
                  <a:pt x="69668" y="52251"/>
                </a:cubicBezTo>
                <a:cubicBezTo>
                  <a:pt x="104412" y="32397"/>
                  <a:pt x="106970" y="32611"/>
                  <a:pt x="148045" y="26125"/>
                </a:cubicBezTo>
                <a:cubicBezTo>
                  <a:pt x="188595" y="19722"/>
                  <a:pt x="229325" y="14514"/>
                  <a:pt x="269965" y="8708"/>
                </a:cubicBezTo>
                <a:lnTo>
                  <a:pt x="330925" y="0"/>
                </a:lnTo>
                <a:cubicBezTo>
                  <a:pt x="516082" y="18514"/>
                  <a:pt x="399374" y="2888"/>
                  <a:pt x="174171" y="17417"/>
                </a:cubicBezTo>
                <a:cubicBezTo>
                  <a:pt x="165010" y="18008"/>
                  <a:pt x="157046" y="24325"/>
                  <a:pt x="148045" y="26125"/>
                </a:cubicBezTo>
                <a:cubicBezTo>
                  <a:pt x="127917" y="30150"/>
                  <a:pt x="107405" y="31931"/>
                  <a:pt x="87085" y="34834"/>
                </a:cubicBezTo>
                <a:cubicBezTo>
                  <a:pt x="69668" y="40640"/>
                  <a:pt x="50110" y="42067"/>
                  <a:pt x="34834" y="52251"/>
                </a:cubicBezTo>
                <a:cubicBezTo>
                  <a:pt x="26125" y="58057"/>
                  <a:pt x="-1653" y="68188"/>
                  <a:pt x="8708" y="69668"/>
                </a:cubicBezTo>
                <a:cubicBezTo>
                  <a:pt x="37588" y="73794"/>
                  <a:pt x="66765" y="63863"/>
                  <a:pt x="95794" y="60960"/>
                </a:cubicBezTo>
                <a:cubicBezTo>
                  <a:pt x="110308" y="58057"/>
                  <a:pt x="124888" y="55462"/>
                  <a:pt x="139337" y="52251"/>
                </a:cubicBezTo>
                <a:cubicBezTo>
                  <a:pt x="151021" y="49655"/>
                  <a:pt x="185977" y="45510"/>
                  <a:pt x="174171" y="43543"/>
                </a:cubicBezTo>
                <a:cubicBezTo>
                  <a:pt x="145537" y="38771"/>
                  <a:pt x="116114" y="43543"/>
                  <a:pt x="87085" y="43543"/>
                </a:cubicBezTo>
              </a:path>
            </a:pathLst>
          </a:custGeom>
          <a:solidFill>
            <a:srgbClr val="6ECEF5"/>
          </a:solidFill>
          <a:ln w="107950"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841404" y="4358935"/>
            <a:ext cx="247804" cy="79899"/>
          </a:xfrm>
          <a:custGeom>
            <a:avLst/>
            <a:gdLst>
              <a:gd name="connsiteX0" fmla="*/ 189711 w 247804"/>
              <a:gd name="connsiteY0" fmla="*/ 53266 h 79899"/>
              <a:gd name="connsiteX1" fmla="*/ 145322 w 247804"/>
              <a:gd name="connsiteY1" fmla="*/ 44388 h 79899"/>
              <a:gd name="connsiteX2" fmla="*/ 118689 w 247804"/>
              <a:gd name="connsiteY2" fmla="*/ 35510 h 79899"/>
              <a:gd name="connsiteX3" fmla="*/ 171955 w 247804"/>
              <a:gd name="connsiteY3" fmla="*/ 26633 h 79899"/>
              <a:gd name="connsiteX4" fmla="*/ 56546 w 247804"/>
              <a:gd name="connsiteY4" fmla="*/ 0 h 79899"/>
              <a:gd name="connsiteX5" fmla="*/ 109812 w 247804"/>
              <a:gd name="connsiteY5" fmla="*/ 8877 h 79899"/>
              <a:gd name="connsiteX6" fmla="*/ 189711 w 247804"/>
              <a:gd name="connsiteY6" fmla="*/ 17755 h 79899"/>
              <a:gd name="connsiteX7" fmla="*/ 207466 w 247804"/>
              <a:gd name="connsiteY7" fmla="*/ 44388 h 79899"/>
              <a:gd name="connsiteX8" fmla="*/ 171955 w 247804"/>
              <a:gd name="connsiteY8" fmla="*/ 53266 h 79899"/>
              <a:gd name="connsiteX9" fmla="*/ 83179 w 247804"/>
              <a:gd name="connsiteY9" fmla="*/ 44388 h 79899"/>
              <a:gd name="connsiteX10" fmla="*/ 29913 w 247804"/>
              <a:gd name="connsiteY10" fmla="*/ 35510 h 79899"/>
              <a:gd name="connsiteX11" fmla="*/ 154200 w 247804"/>
              <a:gd name="connsiteY11" fmla="*/ 53266 h 79899"/>
              <a:gd name="connsiteX12" fmla="*/ 207466 w 247804"/>
              <a:gd name="connsiteY12" fmla="*/ 71021 h 79899"/>
              <a:gd name="connsiteX13" fmla="*/ 163078 w 247804"/>
              <a:gd name="connsiteY13" fmla="*/ 79899 h 79899"/>
              <a:gd name="connsiteX14" fmla="*/ 136445 w 247804"/>
              <a:gd name="connsiteY14" fmla="*/ 71021 h 79899"/>
              <a:gd name="connsiteX15" fmla="*/ 92056 w 247804"/>
              <a:gd name="connsiteY15" fmla="*/ 62143 h 79899"/>
              <a:gd name="connsiteX16" fmla="*/ 29913 w 247804"/>
              <a:gd name="connsiteY16" fmla="*/ 44388 h 79899"/>
              <a:gd name="connsiteX17" fmla="*/ 127567 w 247804"/>
              <a:gd name="connsiteY17" fmla="*/ 26633 h 79899"/>
              <a:gd name="connsiteX18" fmla="*/ 171955 w 247804"/>
              <a:gd name="connsiteY18" fmla="*/ 35510 h 79899"/>
              <a:gd name="connsiteX19" fmla="*/ 225221 w 247804"/>
              <a:gd name="connsiteY19" fmla="*/ 53266 h 79899"/>
              <a:gd name="connsiteX20" fmla="*/ 56546 w 247804"/>
              <a:gd name="connsiteY20" fmla="*/ 44388 h 79899"/>
              <a:gd name="connsiteX21" fmla="*/ 171955 w 247804"/>
              <a:gd name="connsiteY21" fmla="*/ 44388 h 79899"/>
              <a:gd name="connsiteX22" fmla="*/ 242977 w 247804"/>
              <a:gd name="connsiteY22" fmla="*/ 53266 h 79899"/>
              <a:gd name="connsiteX23" fmla="*/ 145322 w 247804"/>
              <a:gd name="connsiteY23" fmla="*/ 44388 h 79899"/>
              <a:gd name="connsiteX24" fmla="*/ 83179 w 247804"/>
              <a:gd name="connsiteY24" fmla="*/ 26633 h 79899"/>
              <a:gd name="connsiteX25" fmla="*/ 100934 w 247804"/>
              <a:gd name="connsiteY25" fmla="*/ 26633 h 7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47804" h="79899">
                <a:moveTo>
                  <a:pt x="189711" y="53266"/>
                </a:moveTo>
                <a:cubicBezTo>
                  <a:pt x="174915" y="50307"/>
                  <a:pt x="159961" y="48048"/>
                  <a:pt x="145322" y="44388"/>
                </a:cubicBezTo>
                <a:cubicBezTo>
                  <a:pt x="136244" y="42118"/>
                  <a:pt x="110903" y="40701"/>
                  <a:pt x="118689" y="35510"/>
                </a:cubicBezTo>
                <a:cubicBezTo>
                  <a:pt x="133666" y="25525"/>
                  <a:pt x="154200" y="29592"/>
                  <a:pt x="171955" y="26633"/>
                </a:cubicBezTo>
                <a:cubicBezTo>
                  <a:pt x="129759" y="12567"/>
                  <a:pt x="102647" y="0"/>
                  <a:pt x="56546" y="0"/>
                </a:cubicBezTo>
                <a:cubicBezTo>
                  <a:pt x="38546" y="0"/>
                  <a:pt x="91970" y="6498"/>
                  <a:pt x="109812" y="8877"/>
                </a:cubicBezTo>
                <a:cubicBezTo>
                  <a:pt x="136374" y="12419"/>
                  <a:pt x="163078" y="14796"/>
                  <a:pt x="189711" y="17755"/>
                </a:cubicBezTo>
                <a:cubicBezTo>
                  <a:pt x="195629" y="26633"/>
                  <a:pt x="212238" y="34845"/>
                  <a:pt x="207466" y="44388"/>
                </a:cubicBezTo>
                <a:cubicBezTo>
                  <a:pt x="202009" y="55301"/>
                  <a:pt x="184156" y="53266"/>
                  <a:pt x="171955" y="53266"/>
                </a:cubicBezTo>
                <a:cubicBezTo>
                  <a:pt x="142215" y="53266"/>
                  <a:pt x="112689" y="48077"/>
                  <a:pt x="83179" y="44388"/>
                </a:cubicBezTo>
                <a:cubicBezTo>
                  <a:pt x="65318" y="42155"/>
                  <a:pt x="11913" y="35510"/>
                  <a:pt x="29913" y="35510"/>
                </a:cubicBezTo>
                <a:cubicBezTo>
                  <a:pt x="52685" y="35510"/>
                  <a:pt x="124148" y="45070"/>
                  <a:pt x="154200" y="53266"/>
                </a:cubicBezTo>
                <a:cubicBezTo>
                  <a:pt x="172256" y="58190"/>
                  <a:pt x="207466" y="71021"/>
                  <a:pt x="207466" y="71021"/>
                </a:cubicBezTo>
                <a:cubicBezTo>
                  <a:pt x="192670" y="73980"/>
                  <a:pt x="178167" y="79899"/>
                  <a:pt x="163078" y="79899"/>
                </a:cubicBezTo>
                <a:cubicBezTo>
                  <a:pt x="153720" y="79899"/>
                  <a:pt x="145523" y="73291"/>
                  <a:pt x="136445" y="71021"/>
                </a:cubicBezTo>
                <a:cubicBezTo>
                  <a:pt x="121806" y="67361"/>
                  <a:pt x="106786" y="65416"/>
                  <a:pt x="92056" y="62143"/>
                </a:cubicBezTo>
                <a:cubicBezTo>
                  <a:pt x="58609" y="54710"/>
                  <a:pt x="59575" y="54276"/>
                  <a:pt x="29913" y="44388"/>
                </a:cubicBezTo>
                <a:cubicBezTo>
                  <a:pt x="60996" y="36617"/>
                  <a:pt x="95752" y="26633"/>
                  <a:pt x="127567" y="26633"/>
                </a:cubicBezTo>
                <a:cubicBezTo>
                  <a:pt x="142656" y="26633"/>
                  <a:pt x="157398" y="31540"/>
                  <a:pt x="171955" y="35510"/>
                </a:cubicBezTo>
                <a:cubicBezTo>
                  <a:pt x="190011" y="40434"/>
                  <a:pt x="243911" y="54250"/>
                  <a:pt x="225221" y="53266"/>
                </a:cubicBezTo>
                <a:lnTo>
                  <a:pt x="56546" y="44388"/>
                </a:lnTo>
                <a:cubicBezTo>
                  <a:pt x="-31568" y="26765"/>
                  <a:pt x="-33268" y="28601"/>
                  <a:pt x="171955" y="44388"/>
                </a:cubicBezTo>
                <a:cubicBezTo>
                  <a:pt x="195743" y="46218"/>
                  <a:pt x="266835" y="53266"/>
                  <a:pt x="242977" y="53266"/>
                </a:cubicBezTo>
                <a:cubicBezTo>
                  <a:pt x="210291" y="53266"/>
                  <a:pt x="177874" y="47347"/>
                  <a:pt x="145322" y="44388"/>
                </a:cubicBezTo>
                <a:cubicBezTo>
                  <a:pt x="145017" y="44312"/>
                  <a:pt x="87423" y="30877"/>
                  <a:pt x="83179" y="26633"/>
                </a:cubicBezTo>
                <a:cubicBezTo>
                  <a:pt x="78994" y="22448"/>
                  <a:pt x="95016" y="26633"/>
                  <a:pt x="100934" y="26633"/>
                </a:cubicBezTo>
              </a:path>
            </a:pathLst>
          </a:custGeom>
          <a:noFill/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64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D96D31-B964-3B08-7BA3-E7EEBAC0A62A}"/>
              </a:ext>
            </a:extLst>
          </p:cNvPr>
          <p:cNvGrpSpPr/>
          <p:nvPr/>
        </p:nvGrpSpPr>
        <p:grpSpPr>
          <a:xfrm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C0F5B7C-5119-710B-FBB2-52F240DE3EF1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C615134F-70D0-89BF-2F12-B0B5AE2D73AF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612C70B-40F0-689E-98D0-FFD2BFDB0BF1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로그인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회원가입 기능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31" y="994684"/>
            <a:ext cx="8403441" cy="563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1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D96D31-B964-3B08-7BA3-E7EEBAC0A62A}"/>
              </a:ext>
            </a:extLst>
          </p:cNvPr>
          <p:cNvGrpSpPr/>
          <p:nvPr/>
        </p:nvGrpSpPr>
        <p:grpSpPr>
          <a:xfrm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C0F5B7C-5119-710B-FBB2-52F240DE3EF1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C615134F-70D0-89BF-2F12-B0B5AE2D73AF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612C70B-40F0-689E-98D0-FFD2BFDB0BF1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Board  :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자유게시판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CRUD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기능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60" y="1007064"/>
            <a:ext cx="8280554" cy="56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8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D96D31-B964-3B08-7BA3-E7EEBAC0A62A}"/>
              </a:ext>
            </a:extLst>
          </p:cNvPr>
          <p:cNvGrpSpPr/>
          <p:nvPr/>
        </p:nvGrpSpPr>
        <p:grpSpPr>
          <a:xfrm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C0F5B7C-5119-710B-FBB2-52F240DE3EF1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C615134F-70D0-89BF-2F12-B0B5AE2D73AF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612C70B-40F0-689E-98D0-FFD2BFDB0BF1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48277" y="337104"/>
            <a:ext cx="62974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House : 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아파트 </a:t>
            </a:r>
            <a:r>
              <a:rPr lang="ko-KR" altLang="en-US" sz="2400" dirty="0" err="1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실거래가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검색 및 상세정보 기능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47" y="1000516"/>
            <a:ext cx="8308705" cy="562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2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D96D31-B964-3B08-7BA3-E7EEBAC0A62A}"/>
              </a:ext>
            </a:extLst>
          </p:cNvPr>
          <p:cNvGrpSpPr/>
          <p:nvPr/>
        </p:nvGrpSpPr>
        <p:grpSpPr>
          <a:xfrm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C0F5B7C-5119-710B-FBB2-52F240DE3EF1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C615134F-70D0-89BF-2F12-B0B5AE2D73AF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612C70B-40F0-689E-98D0-FFD2BFDB0BF1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761631" y="362430"/>
            <a:ext cx="6870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ChatBot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: 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부동산 관련 정보 및 이용 관련 문의 기능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499" y="995899"/>
            <a:ext cx="8335577" cy="564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0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DA064-CAF4-BD59-C78D-A94C6FEBD1B7}"/>
              </a:ext>
            </a:extLst>
          </p:cNvPr>
          <p:cNvSpPr/>
          <p:nvPr/>
        </p:nvSpPr>
        <p:spPr>
          <a:xfrm>
            <a:off x="5647" y="-10011"/>
            <a:ext cx="12192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967493-8D40-7807-73F5-B4FF4BFBA388}"/>
              </a:ext>
            </a:extLst>
          </p:cNvPr>
          <p:cNvCxnSpPr/>
          <p:nvPr/>
        </p:nvCxnSpPr>
        <p:spPr>
          <a:xfrm>
            <a:off x="4798479" y="227270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4C0664-7176-0A32-F1D1-6369E3B15905}"/>
              </a:ext>
            </a:extLst>
          </p:cNvPr>
          <p:cNvSpPr/>
          <p:nvPr/>
        </p:nvSpPr>
        <p:spPr>
          <a:xfrm>
            <a:off x="4984632" y="2852106"/>
            <a:ext cx="2234029" cy="11337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E2E15-11A2-0272-0076-B7DD46AC4629}"/>
              </a:ext>
            </a:extLst>
          </p:cNvPr>
          <p:cNvSpPr txBox="1"/>
          <p:nvPr/>
        </p:nvSpPr>
        <p:spPr>
          <a:xfrm>
            <a:off x="4821042" y="2923682"/>
            <a:ext cx="2561208" cy="1015663"/>
          </a:xfrm>
          <a:prstGeom prst="rect">
            <a:avLst/>
          </a:prstGeom>
          <a:solidFill>
            <a:srgbClr val="6ECEF5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비기능적 요구사항</a:t>
            </a:r>
            <a:endParaRPr lang="en-US" altLang="ko-KR" sz="2400" b="1" dirty="0" smtClean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6" name="그림 5" descr="사람, 조그만이(가) 표시된 사진&#10;&#10;자동 생성된 설명">
            <a:extLst>
              <a:ext uri="{FF2B5EF4-FFF2-40B4-BE49-F238E27FC236}">
                <a16:creationId xmlns:a16="http://schemas.microsoft.com/office/drawing/2014/main" id="{895C9165-82CE-9755-ACC1-DE0A77001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400" y="4261283"/>
            <a:ext cx="3957850" cy="2614470"/>
          </a:xfrm>
          <a:prstGeom prst="rect">
            <a:avLst/>
          </a:prstGeom>
        </p:spPr>
      </p:pic>
      <p:pic>
        <p:nvPicPr>
          <p:cNvPr id="7" name="Picture 2" descr="보안 - 무료 컴퓨터개 아이콘">
            <a:extLst>
              <a:ext uri="{FF2B5EF4-FFF2-40B4-BE49-F238E27FC236}">
                <a16:creationId xmlns:a16="http://schemas.microsoft.com/office/drawing/2014/main" id="{C3C18357-3934-B3DF-7199-D1A31CB75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388" y="5868140"/>
            <a:ext cx="963223" cy="96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08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D96D31-B964-3B08-7BA3-E7EEBAC0A62A}"/>
              </a:ext>
            </a:extLst>
          </p:cNvPr>
          <p:cNvGrpSpPr/>
          <p:nvPr/>
        </p:nvGrpSpPr>
        <p:grpSpPr>
          <a:xfrm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C0F5B7C-5119-710B-FBB2-52F240DE3EF1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C615134F-70D0-89BF-2F12-B0B5AE2D73AF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612C70B-40F0-689E-98D0-FFD2BFDB0BF1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사용자 정보 암호화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3021962" y="2446498"/>
            <a:ext cx="6250901" cy="1670531"/>
            <a:chOff x="3084513" y="2981472"/>
            <a:chExt cx="6250901" cy="167053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3994" y="3601081"/>
              <a:ext cx="1021420" cy="102142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4513" y="3601081"/>
              <a:ext cx="1021420" cy="1021420"/>
            </a:xfrm>
            <a:prstGeom prst="rect">
              <a:avLst/>
            </a:prstGeom>
          </p:spPr>
        </p:pic>
        <p:pic>
          <p:nvPicPr>
            <p:cNvPr id="16" name="Picture 2" descr="https://cdn-icons-png.flaticon.com/512/4825/482548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7247" y="2981472"/>
              <a:ext cx="1670531" cy="167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오른쪽 화살표 7"/>
            <p:cNvSpPr/>
            <p:nvPr/>
          </p:nvSpPr>
          <p:spPr>
            <a:xfrm>
              <a:off x="4444806" y="3886322"/>
              <a:ext cx="513567" cy="450937"/>
            </a:xfrm>
            <a:prstGeom prst="rightArrow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>
              <a:off x="7384102" y="3886322"/>
              <a:ext cx="513567" cy="450937"/>
            </a:xfrm>
            <a:prstGeom prst="rightArrow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4210643" y="4494360"/>
            <a:ext cx="387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 </a:t>
            </a:r>
            <a:r>
              <a:rPr lang="en-US" altLang="ko-KR" dirty="0" smtClean="0">
                <a:solidFill>
                  <a:schemeClr val="accent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 </a:t>
            </a:r>
            <a:r>
              <a:rPr lang="ko-KR" altLang="en-US" dirty="0" smtClean="0">
                <a:solidFill>
                  <a:schemeClr val="accent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무작위 랜덤 문자열 </a:t>
            </a:r>
            <a:r>
              <a:rPr lang="en-US" altLang="ko-KR" dirty="0" smtClean="0">
                <a:solidFill>
                  <a:schemeClr val="accent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 Salt )</a:t>
            </a:r>
            <a:endParaRPr lang="ko-KR" altLang="en-US" dirty="0">
              <a:solidFill>
                <a:schemeClr val="accent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69633" y="1912608"/>
            <a:ext cx="7052776" cy="3328416"/>
          </a:xfrm>
          <a:prstGeom prst="rect">
            <a:avLst/>
          </a:prstGeom>
          <a:noFill/>
          <a:ln w="38100"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5281568" y="1713427"/>
            <a:ext cx="15767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SHA-256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881340" y="5787143"/>
            <a:ext cx="387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비밀번호만 단독으로 암호화 하는 경우 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4754880" y="5790315"/>
            <a:ext cx="67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원본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dirty="0" err="1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해쉬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쌍을 저장한 레인보우 테이블 과 같은 공격에 쉽게 무너진다 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!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1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 smtClean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Team</a:t>
            </a:r>
            <a:endParaRPr lang="en-US" altLang="ko-KR" sz="3200" b="1" kern="0" dirty="0">
              <a:solidFill>
                <a:prstClr val="whit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2337732" y="1540002"/>
            <a:ext cx="75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Team Member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D74E643-84C9-ADC1-589B-8E8C2B8A4529}"/>
              </a:ext>
            </a:extLst>
          </p:cNvPr>
          <p:cNvCxnSpPr/>
          <p:nvPr/>
        </p:nvCxnSpPr>
        <p:spPr>
          <a:xfrm>
            <a:off x="1180051" y="2072081"/>
            <a:ext cx="9831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318CACE-2FBB-6123-2484-DCAF45F29C22}"/>
              </a:ext>
            </a:extLst>
          </p:cNvPr>
          <p:cNvGrpSpPr>
            <a:grpSpLocks noChangeAspect="1"/>
          </p:cNvGrpSpPr>
          <p:nvPr/>
        </p:nvGrpSpPr>
        <p:grpSpPr>
          <a:xfrm>
            <a:off x="1180051" y="2433336"/>
            <a:ext cx="9831897" cy="3825321"/>
            <a:chOff x="488950" y="4659084"/>
            <a:chExt cx="5448554" cy="209913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B953C8C-3E90-778A-B4B4-0880C3680AE6}"/>
                </a:ext>
              </a:extLst>
            </p:cNvPr>
            <p:cNvSpPr/>
            <p:nvPr/>
          </p:nvSpPr>
          <p:spPr>
            <a:xfrm>
              <a:off x="488950" y="4659084"/>
              <a:ext cx="5448554" cy="1983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917A27E0-B913-ADC0-9A08-FA90DE6EA57C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B41452F7-7993-8671-2028-25579EAF58D8}"/>
                </a:ext>
              </a:extLst>
            </p:cNvPr>
            <p:cNvSpPr/>
            <p:nvPr/>
          </p:nvSpPr>
          <p:spPr>
            <a:xfrm flipH="1" flipV="1">
              <a:off x="3867785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타원 1"/>
          <p:cNvSpPr/>
          <p:nvPr/>
        </p:nvSpPr>
        <p:spPr>
          <a:xfrm>
            <a:off x="3615971" y="3444073"/>
            <a:ext cx="1342083" cy="13617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84513" y="3089796"/>
            <a:ext cx="2404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</a:t>
            </a:r>
            <a:r>
              <a:rPr lang="en-US" altLang="ko-KR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회원가입 </a:t>
            </a:r>
            <a:r>
              <a:rPr lang="en-US" altLang="ko-KR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보안</a:t>
            </a:r>
            <a:endParaRPr lang="ko-KR" altLang="en-US" sz="1100" dirty="0">
              <a:solidFill>
                <a:schemeClr val="accent5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9354" y="3089796"/>
            <a:ext cx="2696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아파트</a:t>
            </a:r>
            <a:r>
              <a:rPr lang="en-US" altLang="ko-KR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_</a:t>
            </a:r>
            <a:r>
              <a:rPr lang="ko-KR" altLang="en-US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 </a:t>
            </a:r>
            <a:r>
              <a:rPr lang="en-US" altLang="ko-KR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</a:t>
            </a:r>
            <a:r>
              <a:rPr lang="ko-KR" altLang="en-US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게시판</a:t>
            </a:r>
            <a:r>
              <a:rPr lang="en-US" altLang="ko-KR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_CRUD #</a:t>
            </a:r>
            <a:r>
              <a:rPr lang="ko-KR" altLang="en-US" sz="1100" dirty="0" err="1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챗봇</a:t>
            </a:r>
            <a:r>
              <a:rPr lang="en-US" altLang="ko-KR" sz="1100" dirty="0" smtClean="0">
                <a:solidFill>
                  <a:schemeClr val="accent5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3872002" y="4850564"/>
            <a:ext cx="830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조민수</a:t>
            </a:r>
            <a:endParaRPr lang="ko-KR" altLang="en-US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7542752" y="4850564"/>
            <a:ext cx="830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강수지</a:t>
            </a:r>
            <a:endParaRPr lang="ko-KR" altLang="en-US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286719" y="3357097"/>
            <a:ext cx="1342083" cy="1361757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48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418922" y="2491739"/>
            <a:ext cx="2521142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XSS </a:t>
            </a:r>
            <a:endParaRPr lang="en-US" altLang="ko-KR" sz="24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 대상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스크립트를 삽입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775180" y="2491739"/>
            <a:ext cx="2521142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CSRF</a:t>
            </a:r>
          </a:p>
          <a:p>
            <a:pPr algn="ctr">
              <a:lnSpc>
                <a:spcPct val="150000"/>
              </a:lnSpc>
            </a:pPr>
            <a:endParaRPr lang="en-US" altLang="ko-KR" sz="16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 대상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스크립트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html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태그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131438" y="2491739"/>
            <a:ext cx="2521142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SQL </a:t>
            </a:r>
            <a:r>
              <a:rPr lang="en-US" altLang="ko-KR" sz="2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Injection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대상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SQL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9AE10C-5226-9BA8-899A-5F5BFA6D2E16}"/>
              </a:ext>
            </a:extLst>
          </p:cNvPr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 smtClean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보안적 이슈</a:t>
            </a:r>
            <a:endParaRPr lang="en-US" altLang="ko-KR" sz="2400" b="1" kern="0" dirty="0">
              <a:solidFill>
                <a:prstClr val="whit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9" name="한쪽 모서리가 둥근 사각형 18"/>
          <p:cNvSpPr/>
          <p:nvPr/>
        </p:nvSpPr>
        <p:spPr>
          <a:xfrm>
            <a:off x="1238621" y="2245744"/>
            <a:ext cx="2881744" cy="2754149"/>
          </a:xfrm>
          <a:prstGeom prst="round1Rect">
            <a:avLst/>
          </a:prstGeom>
          <a:noFill/>
          <a:ln w="38100">
            <a:solidFill>
              <a:srgbClr val="3D9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한쪽 모서리가 둥근 사각형 25"/>
          <p:cNvSpPr/>
          <p:nvPr/>
        </p:nvSpPr>
        <p:spPr>
          <a:xfrm>
            <a:off x="4594879" y="2245744"/>
            <a:ext cx="2881744" cy="2754149"/>
          </a:xfrm>
          <a:prstGeom prst="round1Rect">
            <a:avLst/>
          </a:prstGeom>
          <a:noFill/>
          <a:ln w="38100">
            <a:solidFill>
              <a:srgbClr val="3D9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한쪽 모서리가 둥근 사각형 30"/>
          <p:cNvSpPr/>
          <p:nvPr/>
        </p:nvSpPr>
        <p:spPr>
          <a:xfrm>
            <a:off x="7951137" y="2245744"/>
            <a:ext cx="2881744" cy="2754149"/>
          </a:xfrm>
          <a:prstGeom prst="round1Rect">
            <a:avLst/>
          </a:prstGeom>
          <a:noFill/>
          <a:ln w="38100">
            <a:solidFill>
              <a:srgbClr val="3D9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2017680" y="5661386"/>
            <a:ext cx="815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대응방안 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 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 데이터에 대한 철저한 검토 필요 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== 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필터 사용 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!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33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D96D31-B964-3B08-7BA3-E7EEBAC0A62A}"/>
              </a:ext>
            </a:extLst>
          </p:cNvPr>
          <p:cNvGrpSpPr/>
          <p:nvPr/>
        </p:nvGrpSpPr>
        <p:grpSpPr>
          <a:xfrm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C0F5B7C-5119-710B-FBB2-52F240DE3EF1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C615134F-70D0-89BF-2F12-B0B5AE2D73AF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612C70B-40F0-689E-98D0-FFD2BFDB0BF1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보안적 이슈 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XSS </a:t>
            </a:r>
            <a:endParaRPr lang="ko-KR" altLang="en-US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1694121" y="2316893"/>
            <a:ext cx="8906583" cy="2999689"/>
            <a:chOff x="1625003" y="2099769"/>
            <a:chExt cx="8906583" cy="299968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39F6E0E-B11D-42D2-C7E4-56200B124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003" y="2981918"/>
              <a:ext cx="1192596" cy="119259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6BDED96-FABF-979B-62BF-89FB3D59A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8990" y="2981918"/>
              <a:ext cx="1192596" cy="119259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C7A4C95-87D9-7CD8-98D6-BA8176AED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718" y="2828078"/>
              <a:ext cx="1969798" cy="196979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433DEC-CD0F-AF24-E46D-BB529E957592}"/>
                </a:ext>
              </a:extLst>
            </p:cNvPr>
            <p:cNvSpPr txBox="1"/>
            <p:nvPr/>
          </p:nvSpPr>
          <p:spPr>
            <a:xfrm>
              <a:off x="3168565" y="3702803"/>
              <a:ext cx="1648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①XSS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Attack</a:t>
              </a:r>
              <a:endPara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58DF4DFD-2104-EDF3-3510-300B6487D4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73677" y="3224772"/>
              <a:ext cx="1775558" cy="5802"/>
            </a:xfrm>
            <a:prstGeom prst="straightConnector1">
              <a:avLst/>
            </a:prstGeom>
            <a:ln w="76200">
              <a:solidFill>
                <a:srgbClr val="6ECE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1D09F1-F53D-5659-0F1A-3A21E3AB4C80}"/>
                </a:ext>
              </a:extLst>
            </p:cNvPr>
            <p:cNvSpPr txBox="1"/>
            <p:nvPr/>
          </p:nvSpPr>
          <p:spPr>
            <a:xfrm>
              <a:off x="7438347" y="3702803"/>
              <a:ext cx="17421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② web page 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방문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E798DF9-C4F4-F60F-726C-46AD5B5B2231}"/>
                </a:ext>
              </a:extLst>
            </p:cNvPr>
            <p:cNvGrpSpPr/>
            <p:nvPr/>
          </p:nvGrpSpPr>
          <p:grpSpPr>
            <a:xfrm>
              <a:off x="6413686" y="2282380"/>
              <a:ext cx="1061472" cy="948194"/>
              <a:chOff x="6589521" y="4560451"/>
              <a:chExt cx="784090" cy="84553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04EEE948-90F7-D266-B766-CAAD04CCE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9521" y="4837028"/>
                <a:ext cx="568959" cy="568959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4686584-BF44-E7A8-0B3F-C61EC457F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9487" y="4560451"/>
                <a:ext cx="524124" cy="524124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0439A0-B6FB-4C5C-733F-1182677C8805}"/>
                </a:ext>
              </a:extLst>
            </p:cNvPr>
            <p:cNvSpPr txBox="1"/>
            <p:nvPr/>
          </p:nvSpPr>
          <p:spPr>
            <a:xfrm>
              <a:off x="5409984" y="4760904"/>
              <a:ext cx="1349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③ 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세션 탈취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372BEAFC-FE66-0152-2C63-CA3973DAE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7522" y="3249229"/>
              <a:ext cx="1659318" cy="2774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51"/>
            <p:cNvCxnSpPr/>
            <p:nvPr/>
          </p:nvCxnSpPr>
          <p:spPr>
            <a:xfrm rot="16200000" flipH="1" flipV="1">
              <a:off x="4261163" y="59907"/>
              <a:ext cx="718503" cy="4798227"/>
            </a:xfrm>
            <a:prstGeom prst="bentConnector4">
              <a:avLst>
                <a:gd name="adj1" fmla="val -31816"/>
                <a:gd name="adj2" fmla="val 99815"/>
              </a:avLst>
            </a:prstGeom>
            <a:ln w="57150">
              <a:solidFill>
                <a:srgbClr val="6ECE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/>
          <p:cNvSpPr/>
          <p:nvPr/>
        </p:nvSpPr>
        <p:spPr>
          <a:xfrm>
            <a:off x="2290419" y="5628376"/>
            <a:ext cx="7639965" cy="696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2017680" y="5802269"/>
            <a:ext cx="815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화이트리스트의 대표적인 라이브러리인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Naver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Lucy-XSS-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Servlet_Filter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3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9D96D31-B964-3B08-7BA3-E7EEBAC0A62A}"/>
              </a:ext>
            </a:extLst>
          </p:cNvPr>
          <p:cNvGrpSpPr/>
          <p:nvPr/>
        </p:nvGrpSpPr>
        <p:grpSpPr>
          <a:xfrm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C0F5B7C-5119-710B-FBB2-52F240DE3EF1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C615134F-70D0-89BF-2F12-B0B5AE2D73AF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4612C70B-40F0-689E-98D0-FFD2BFDB0BF1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보안적 이슈 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브루트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포스</a:t>
            </a:r>
            <a:endParaRPr lang="ko-KR" altLang="en-US" sz="24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2526730" y="2332962"/>
            <a:ext cx="7241366" cy="2693066"/>
            <a:chOff x="2601718" y="2012922"/>
            <a:chExt cx="7241366" cy="269306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1718" y="3229295"/>
              <a:ext cx="1139510" cy="113951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742" y="2012922"/>
              <a:ext cx="2459342" cy="2693066"/>
            </a:xfrm>
            <a:prstGeom prst="rect">
              <a:avLst/>
            </a:prstGeom>
          </p:spPr>
        </p:pic>
        <p:cxnSp>
          <p:nvCxnSpPr>
            <p:cNvPr id="11" name="직선 화살표 연결선 10"/>
            <p:cNvCxnSpPr/>
            <p:nvPr/>
          </p:nvCxnSpPr>
          <p:spPr>
            <a:xfrm>
              <a:off x="3932110" y="3359455"/>
              <a:ext cx="4764024" cy="61029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V="1">
              <a:off x="3932110" y="3966690"/>
              <a:ext cx="4745736" cy="25640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3932110" y="3796057"/>
              <a:ext cx="4764024" cy="17368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/>
          <p:cNvSpPr/>
          <p:nvPr/>
        </p:nvSpPr>
        <p:spPr>
          <a:xfrm>
            <a:off x="1331976" y="1378814"/>
            <a:ext cx="9528048" cy="4601362"/>
          </a:xfrm>
          <a:prstGeom prst="rect">
            <a:avLst/>
          </a:prstGeom>
          <a:noFill/>
          <a:ln w="38100"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176272" y="5340096"/>
            <a:ext cx="7808976" cy="1060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2017680" y="5802269"/>
            <a:ext cx="815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횟수 제한 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계정 사용자에게 </a:t>
            </a:r>
            <a:r>
              <a:rPr lang="ko-KR" altLang="en-US" dirty="0" err="1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알람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발송 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</a:t>
            </a:r>
            <a:r>
              <a:rPr lang="en-US" altLang="ko-KR" dirty="0" err="1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reCAPTCHA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 문자열 확인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39767" y="3926988"/>
            <a:ext cx="757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1234</a:t>
            </a:r>
          </a:p>
          <a:p>
            <a:r>
              <a:rPr lang="en-US" altLang="ko-KR" sz="900" b="1" dirty="0" smtClean="0"/>
              <a:t>123@</a:t>
            </a:r>
          </a:p>
          <a:p>
            <a:r>
              <a:rPr lang="en-US" altLang="ko-KR" sz="900" b="1" dirty="0" smtClean="0"/>
              <a:t>1234!</a:t>
            </a:r>
          </a:p>
          <a:p>
            <a:r>
              <a:rPr lang="en-US" altLang="ko-KR" sz="900" b="1" dirty="0" smtClean="0"/>
              <a:t>...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017680" y="2519951"/>
            <a:ext cx="25211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무차별 암호 대입 공격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00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DA064-CAF4-BD59-C78D-A94C6FEBD1B7}"/>
              </a:ext>
            </a:extLst>
          </p:cNvPr>
          <p:cNvSpPr/>
          <p:nvPr/>
        </p:nvSpPr>
        <p:spPr>
          <a:xfrm>
            <a:off x="5647" y="-10011"/>
            <a:ext cx="12192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967493-8D40-7807-73F5-B4FF4BFBA388}"/>
              </a:ext>
            </a:extLst>
          </p:cNvPr>
          <p:cNvCxnSpPr/>
          <p:nvPr/>
        </p:nvCxnSpPr>
        <p:spPr>
          <a:xfrm>
            <a:off x="4798479" y="227270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4C0664-7176-0A32-F1D1-6369E3B15905}"/>
              </a:ext>
            </a:extLst>
          </p:cNvPr>
          <p:cNvSpPr/>
          <p:nvPr/>
        </p:nvSpPr>
        <p:spPr>
          <a:xfrm>
            <a:off x="4984632" y="2852106"/>
            <a:ext cx="2234029" cy="11337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E2E15-11A2-0272-0076-B7DD46AC4629}"/>
              </a:ext>
            </a:extLst>
          </p:cNvPr>
          <p:cNvSpPr txBox="1"/>
          <p:nvPr/>
        </p:nvSpPr>
        <p:spPr>
          <a:xfrm>
            <a:off x="4821042" y="2923682"/>
            <a:ext cx="2561208" cy="1015663"/>
          </a:xfrm>
          <a:prstGeom prst="rect">
            <a:avLst/>
          </a:prstGeom>
          <a:solidFill>
            <a:srgbClr val="6ECEF5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기대효과</a:t>
            </a:r>
            <a:endParaRPr lang="en-US" altLang="ko-KR" sz="2400" b="1" dirty="0" smtClean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19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 smtClean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기대효과</a:t>
            </a:r>
            <a:endParaRPr lang="en-US" altLang="ko-KR" sz="2400" b="1" kern="0" dirty="0">
              <a:solidFill>
                <a:prstClr val="whit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9CAFA64-9390-EF18-5E81-7D2ECAD90D44}"/>
              </a:ext>
            </a:extLst>
          </p:cNvPr>
          <p:cNvSpPr txBox="1"/>
          <p:nvPr/>
        </p:nvSpPr>
        <p:spPr>
          <a:xfrm>
            <a:off x="4852814" y="2286794"/>
            <a:ext cx="18509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챗봇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/>
            </a:r>
            <a:b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endParaRPr lang="en-US" altLang="ko-KR" dirty="0" smtClean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285750" indent="-285750" algn="ctr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endParaRPr lang="en-US" altLang="ko-KR" dirty="0" smtClean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자유게시판</a:t>
            </a:r>
            <a:r>
              <a:rPr lang="en-US" altLang="ko-KR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/>
            </a:r>
            <a:br>
              <a:rPr lang="en-US" altLang="ko-KR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endParaRPr lang="en-US" altLang="ko-KR" dirty="0" smtClean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285750" indent="-285750" algn="ctr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en-US" altLang="ko-KR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실거래가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제공 </a:t>
            </a:r>
            <a:r>
              <a:rPr lang="en-US" altLang="ko-KR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/>
            </a:r>
            <a:br>
              <a:rPr lang="en-US" altLang="ko-KR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endParaRPr lang="ko-KR" altLang="en-US" dirty="0" smtClean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548" y="2286794"/>
            <a:ext cx="2882861" cy="3084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CAFA64-9390-EF18-5E81-7D2ECAD90D44}"/>
              </a:ext>
            </a:extLst>
          </p:cNvPr>
          <p:cNvSpPr txBox="1"/>
          <p:nvPr/>
        </p:nvSpPr>
        <p:spPr>
          <a:xfrm>
            <a:off x="6866596" y="2224164"/>
            <a:ext cx="3819310" cy="333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 err="1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단방향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경험 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개선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b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서비스이용자 만족도 향상 </a:t>
            </a:r>
            <a:endParaRPr lang="en-US" altLang="ko-KR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부동산 관련 온라인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커뮤니티 조성 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가능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주택 관련 정보 공유 가능 </a:t>
            </a:r>
            <a:endParaRPr lang="en-US" altLang="ko-KR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직관적인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정보 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제공 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효율적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29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DA064-CAF4-BD59-C78D-A94C6FEBD1B7}"/>
              </a:ext>
            </a:extLst>
          </p:cNvPr>
          <p:cNvSpPr/>
          <p:nvPr/>
        </p:nvSpPr>
        <p:spPr>
          <a:xfrm>
            <a:off x="5647" y="-10011"/>
            <a:ext cx="12192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967493-8D40-7807-73F5-B4FF4BFBA388}"/>
              </a:ext>
            </a:extLst>
          </p:cNvPr>
          <p:cNvCxnSpPr/>
          <p:nvPr/>
        </p:nvCxnSpPr>
        <p:spPr>
          <a:xfrm>
            <a:off x="4798479" y="227270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4C0664-7176-0A32-F1D1-6369E3B15905}"/>
              </a:ext>
            </a:extLst>
          </p:cNvPr>
          <p:cNvSpPr/>
          <p:nvPr/>
        </p:nvSpPr>
        <p:spPr>
          <a:xfrm>
            <a:off x="4984632" y="2852106"/>
            <a:ext cx="2234029" cy="11337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E2E15-11A2-0272-0076-B7DD46AC4629}"/>
              </a:ext>
            </a:extLst>
          </p:cNvPr>
          <p:cNvSpPr txBox="1"/>
          <p:nvPr/>
        </p:nvSpPr>
        <p:spPr>
          <a:xfrm>
            <a:off x="4821042" y="2923682"/>
            <a:ext cx="2561208" cy="1015663"/>
          </a:xfrm>
          <a:prstGeom prst="rect">
            <a:avLst/>
          </a:prstGeom>
          <a:solidFill>
            <a:srgbClr val="6ECEF5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질의 응답</a:t>
            </a:r>
            <a:endParaRPr lang="en-US" altLang="ko-KR" sz="2400" b="1" dirty="0" smtClean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5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DA064-CAF4-BD59-C78D-A94C6FEBD1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A450A9-55A0-04C6-1001-67337C08CE86}"/>
              </a:ext>
            </a:extLst>
          </p:cNvPr>
          <p:cNvSpPr/>
          <p:nvPr/>
        </p:nvSpPr>
        <p:spPr>
          <a:xfrm>
            <a:off x="3374417" y="5397966"/>
            <a:ext cx="5443157" cy="100629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800" b="1" kern="0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THANK YOU!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28" y="601515"/>
            <a:ext cx="4660537" cy="47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5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DA064-CAF4-BD59-C78D-A94C6FEBD1B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967493-8D40-7807-73F5-B4FF4BFBA388}"/>
              </a:ext>
            </a:extLst>
          </p:cNvPr>
          <p:cNvCxnSpPr/>
          <p:nvPr/>
        </p:nvCxnSpPr>
        <p:spPr>
          <a:xfrm>
            <a:off x="1722268" y="234370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CE2E15-11A2-0272-0076-B7DD46AC4629}"/>
              </a:ext>
            </a:extLst>
          </p:cNvPr>
          <p:cNvSpPr txBox="1"/>
          <p:nvPr/>
        </p:nvSpPr>
        <p:spPr>
          <a:xfrm>
            <a:off x="1767396" y="2936557"/>
            <a:ext cx="2561208" cy="984885"/>
          </a:xfrm>
          <a:prstGeom prst="rect">
            <a:avLst/>
          </a:prstGeom>
          <a:solidFill>
            <a:srgbClr val="6ECEF5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Content</a:t>
            </a: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02483" y="2249218"/>
            <a:ext cx="3275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 소개</a:t>
            </a:r>
            <a:endParaRPr lang="en-US" altLang="ko-KR" sz="20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02481" y="4397719"/>
            <a:ext cx="3275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기대 효과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02481" y="3323468"/>
            <a:ext cx="3275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및 구현 내용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10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5DA064-CAF4-BD59-C78D-A94C6FEBD1B7}"/>
              </a:ext>
            </a:extLst>
          </p:cNvPr>
          <p:cNvSpPr/>
          <p:nvPr/>
        </p:nvSpPr>
        <p:spPr>
          <a:xfrm>
            <a:off x="5647" y="-10011"/>
            <a:ext cx="12192000" cy="6858000"/>
          </a:xfrm>
          <a:prstGeom prst="rect">
            <a:avLst/>
          </a:prstGeom>
          <a:solidFill>
            <a:srgbClr val="6ECEF5"/>
          </a:solidFill>
          <a:ln>
            <a:solidFill>
              <a:srgbClr val="6E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E967493-8D40-7807-73F5-B4FF4BFBA388}"/>
              </a:ext>
            </a:extLst>
          </p:cNvPr>
          <p:cNvCxnSpPr/>
          <p:nvPr/>
        </p:nvCxnSpPr>
        <p:spPr>
          <a:xfrm>
            <a:off x="4798479" y="227270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4C0664-7176-0A32-F1D1-6369E3B15905}"/>
              </a:ext>
            </a:extLst>
          </p:cNvPr>
          <p:cNvSpPr/>
          <p:nvPr/>
        </p:nvSpPr>
        <p:spPr>
          <a:xfrm>
            <a:off x="4984632" y="2852106"/>
            <a:ext cx="2234029" cy="11337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E2E15-11A2-0272-0076-B7DD46AC4629}"/>
              </a:ext>
            </a:extLst>
          </p:cNvPr>
          <p:cNvSpPr txBox="1"/>
          <p:nvPr/>
        </p:nvSpPr>
        <p:spPr>
          <a:xfrm>
            <a:off x="4821042" y="2923682"/>
            <a:ext cx="2561208" cy="1015663"/>
          </a:xfrm>
          <a:prstGeom prst="rect">
            <a:avLst/>
          </a:prstGeom>
          <a:solidFill>
            <a:srgbClr val="6ECEF5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</a:t>
            </a:r>
            <a:r>
              <a:rPr lang="ko-KR" altLang="en-US" sz="2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젝</a:t>
            </a:r>
            <a:r>
              <a:rPr lang="ko-KR" altLang="en-US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트 </a:t>
            </a:r>
            <a:r>
              <a:rPr lang="ko-KR" altLang="en-US" sz="24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소개</a:t>
            </a:r>
            <a:endParaRPr lang="en-US" altLang="ko-KR" sz="24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43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 smtClean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</a:t>
            </a:r>
            <a:r>
              <a:rPr lang="ko-KR" altLang="en-US" sz="2400" b="1" kern="0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소개</a:t>
            </a:r>
            <a:endParaRPr lang="en-US" altLang="ko-KR" sz="2400" b="1" kern="0" dirty="0">
              <a:solidFill>
                <a:prstClr val="whit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3790145" y="1456557"/>
            <a:ext cx="461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부동산 커뮤니티 </a:t>
            </a:r>
            <a:r>
              <a:rPr lang="en-US" altLang="ko-KR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&amp;</a:t>
            </a:r>
            <a:r>
              <a:rPr lang="ko-KR" altLang="en-US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주택 </a:t>
            </a:r>
            <a:r>
              <a:rPr lang="ko-KR" altLang="en-US" dirty="0" err="1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실거래가</a:t>
            </a:r>
            <a:r>
              <a:rPr lang="ko-KR" altLang="en-US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검색 서비스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D74E643-84C9-ADC1-589B-8E8C2B8A4529}"/>
              </a:ext>
            </a:extLst>
          </p:cNvPr>
          <p:cNvCxnSpPr/>
          <p:nvPr/>
        </p:nvCxnSpPr>
        <p:spPr>
          <a:xfrm>
            <a:off x="1180051" y="2072081"/>
            <a:ext cx="9831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9CAFA64-9390-EF18-5E81-7D2ECAD90D44}"/>
              </a:ext>
            </a:extLst>
          </p:cNvPr>
          <p:cNvSpPr txBox="1"/>
          <p:nvPr/>
        </p:nvSpPr>
        <p:spPr>
          <a:xfrm>
            <a:off x="5213014" y="2664348"/>
            <a:ext cx="562436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사용자가 찾고자 하는 지역의 아파트 </a:t>
            </a:r>
            <a:r>
              <a:rPr lang="ko-KR" altLang="en-US" sz="1400" dirty="0" err="1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실거래가</a:t>
            </a:r>
            <a:r>
              <a:rPr lang="ko-KR" altLang="en-US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정보 검색 기능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buAutoNum type="arabicParenR"/>
            </a:pP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30000"/>
              </a:lnSpc>
              <a:buAutoNum type="arabicParenR"/>
            </a:pP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지역 </a:t>
            </a:r>
            <a:r>
              <a:rPr lang="ko-KR" altLang="en-US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아파트의 상세정보</a:t>
            </a:r>
            <a:r>
              <a:rPr lang="en-US" altLang="ko-KR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매매 정보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위치정보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거래이력 등</a:t>
            </a:r>
            <a:r>
              <a:rPr lang="en-US" altLang="ko-KR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제공 기능</a:t>
            </a:r>
            <a:endParaRPr lang="en-US" altLang="ko-KR" sz="14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사용자간 매매 정보</a:t>
            </a:r>
            <a:r>
              <a:rPr lang="en-US" altLang="ko-KR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부동산 관련 정보 공유가 가능한 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자유게시판 </a:t>
            </a:r>
            <a:r>
              <a:rPr lang="ko-KR" altLang="en-US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</a:t>
            </a:r>
            <a:endParaRPr lang="en-US" altLang="ko-KR" sz="14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err="1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챗봇을</a:t>
            </a:r>
            <a:r>
              <a:rPr lang="ko-KR" altLang="en-US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통한 부동산 및 이용 관련 문의 상시 답변 기능</a:t>
            </a:r>
            <a:endParaRPr lang="en-US" altLang="ko-KR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82" y="2574600"/>
            <a:ext cx="2882861" cy="30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7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40D3D6C9-843A-98EF-A191-007793187A8F}"/>
              </a:ext>
            </a:extLst>
          </p:cNvPr>
          <p:cNvGrpSpPr/>
          <p:nvPr/>
        </p:nvGrpSpPr>
        <p:grpSpPr>
          <a:xfrm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C670243-F558-D2B9-18FE-BB6E7266A33D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40C44229-27D9-08A1-EB93-C32796E1F3E0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각 삼각형 35">
              <a:extLst>
                <a:ext uri="{FF2B5EF4-FFF2-40B4-BE49-F238E27FC236}">
                  <a16:creationId xmlns:a16="http://schemas.microsoft.com/office/drawing/2014/main" id="{C344EAA2-A13A-04A8-FF16-2A841CC04B27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kern="0" dirty="0" smtClean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</a:t>
            </a:r>
            <a:r>
              <a:rPr lang="ko-KR" altLang="en-US" sz="2400" kern="0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소개</a:t>
            </a:r>
            <a:endParaRPr lang="en-US" altLang="ko-KR" sz="2400" kern="0" dirty="0">
              <a:solidFill>
                <a:prstClr val="whit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EE0866-93AB-30A1-248B-C4D6A616F609}"/>
              </a:ext>
            </a:extLst>
          </p:cNvPr>
          <p:cNvSpPr txBox="1"/>
          <p:nvPr/>
        </p:nvSpPr>
        <p:spPr>
          <a:xfrm>
            <a:off x="2438750" y="1523156"/>
            <a:ext cx="75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시장 </a:t>
            </a:r>
            <a:r>
              <a:rPr lang="ko-KR" altLang="en-US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분석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D74E643-84C9-ADC1-589B-8E8C2B8A4529}"/>
              </a:ext>
            </a:extLst>
          </p:cNvPr>
          <p:cNvCxnSpPr/>
          <p:nvPr/>
        </p:nvCxnSpPr>
        <p:spPr>
          <a:xfrm>
            <a:off x="1180051" y="2072081"/>
            <a:ext cx="9831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765D5AC-E2D2-F2C5-BFAD-888C0FA3FD86}"/>
              </a:ext>
            </a:extLst>
          </p:cNvPr>
          <p:cNvCxnSpPr/>
          <p:nvPr/>
        </p:nvCxnSpPr>
        <p:spPr>
          <a:xfrm>
            <a:off x="6197018" y="2618899"/>
            <a:ext cx="0" cy="3402339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2A429F-ACFF-87B4-C1DA-708FF90B82F5}"/>
              </a:ext>
            </a:extLst>
          </p:cNvPr>
          <p:cNvSpPr txBox="1"/>
          <p:nvPr/>
        </p:nvSpPr>
        <p:spPr>
          <a:xfrm>
            <a:off x="1771966" y="3574783"/>
            <a:ext cx="36531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1600" dirty="0" err="1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Daum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로드뷰와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연계된 지도서비스 제공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부동산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중개인의 신뢰도 평점 제공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1600" dirty="0" err="1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실거주민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리뷰 제공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부동산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관련 뉴스 제공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C2D87C1-2A31-F5D5-80A2-34D54A65B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10" y="2594997"/>
            <a:ext cx="1085850" cy="5143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C1E7D08-56A8-C24A-5872-2E4B489358DF}"/>
              </a:ext>
            </a:extLst>
          </p:cNvPr>
          <p:cNvSpPr txBox="1"/>
          <p:nvPr/>
        </p:nvSpPr>
        <p:spPr>
          <a:xfrm>
            <a:off x="6968929" y="3574783"/>
            <a:ext cx="34873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집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내부 구조를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360°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뷰로 제공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주변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편의시설 정보 제공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이사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견적 서비스 제공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외부 사진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금액 전면 표기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</a:t>
            </a:r>
          </a:p>
        </p:txBody>
      </p:sp>
      <p:pic>
        <p:nvPicPr>
          <p:cNvPr id="1028" name="Picture 4" descr="다방 'BLUE 캠페인'.. &quot;건전한 부동산 거래 문화 조성한다&quot;">
            <a:extLst>
              <a:ext uri="{FF2B5EF4-FFF2-40B4-BE49-F238E27FC236}">
                <a16:creationId xmlns:a16="http://schemas.microsoft.com/office/drawing/2014/main" id="{177E5E65-B734-399F-583A-506B7499F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184" y="2596312"/>
            <a:ext cx="968802" cy="58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20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8950" y="1003688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514269" y="4407237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자유게시판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이용자간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의견을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나눌 수 있는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자유게시판 기능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955481" y="4407237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챗봇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기능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시간 자유로운 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상담 및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질문가능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261838" y="4407237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신뢰 있는 정보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제공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국토교통부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API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활용한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부동산 </a:t>
            </a:r>
            <a:r>
              <a:rPr lang="ko-KR" alt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실거래가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제공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9AE10C-5226-9BA8-899A-5F5BFA6D2E16}"/>
              </a:ext>
            </a:extLst>
          </p:cNvPr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 smtClean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</a:t>
            </a:r>
            <a:r>
              <a:rPr lang="ko-KR" altLang="en-US" sz="2400" b="1" kern="0" dirty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소개</a:t>
            </a:r>
            <a:endParaRPr lang="en-US" altLang="ko-KR" sz="2400" b="1" kern="0" dirty="0">
              <a:solidFill>
                <a:prstClr val="whit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8E200-23AA-9FB6-BBF5-3A35FE819964}"/>
              </a:ext>
            </a:extLst>
          </p:cNvPr>
          <p:cNvSpPr txBox="1"/>
          <p:nvPr/>
        </p:nvSpPr>
        <p:spPr>
          <a:xfrm>
            <a:off x="2337732" y="1540002"/>
            <a:ext cx="75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차별화 전략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6953315-22CB-EB61-B5E5-DCCFB5526F30}"/>
              </a:ext>
            </a:extLst>
          </p:cNvPr>
          <p:cNvCxnSpPr/>
          <p:nvPr/>
        </p:nvCxnSpPr>
        <p:spPr>
          <a:xfrm>
            <a:off x="1180051" y="2072081"/>
            <a:ext cx="9831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282707" y="2449956"/>
            <a:ext cx="9324918" cy="1599666"/>
            <a:chOff x="1232806" y="3059418"/>
            <a:chExt cx="9324918" cy="1599666"/>
          </a:xfrm>
        </p:grpSpPr>
        <p:grpSp>
          <p:nvGrpSpPr>
            <p:cNvPr id="18" name="그룹 17"/>
            <p:cNvGrpSpPr/>
            <p:nvPr/>
          </p:nvGrpSpPr>
          <p:grpSpPr>
            <a:xfrm>
              <a:off x="1232806" y="3059418"/>
              <a:ext cx="389086" cy="389086"/>
              <a:chOff x="1073150" y="1506390"/>
              <a:chExt cx="389086" cy="389086"/>
            </a:xfrm>
          </p:grpSpPr>
          <p:sp>
            <p:nvSpPr>
              <p:cNvPr id="6" name="눈물 방울 5"/>
              <p:cNvSpPr/>
              <p:nvPr/>
            </p:nvSpPr>
            <p:spPr>
              <a:xfrm rot="5400000">
                <a:off x="1073150" y="1506390"/>
                <a:ext cx="389086" cy="389086"/>
              </a:xfrm>
              <a:prstGeom prst="teardrop">
                <a:avLst/>
              </a:prstGeom>
              <a:solidFill>
                <a:srgbClr val="6EC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117434" y="1522967"/>
                <a:ext cx="2624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b="1" kern="0" dirty="0">
                    <a:solidFill>
                      <a:prstClr val="white"/>
                    </a:solidFill>
                  </a:rPr>
                  <a:t>1</a:t>
                </a:r>
                <a:endParaRPr lang="ko-KR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한쪽 모서리가 둥근 사각형 18"/>
            <p:cNvSpPr/>
            <p:nvPr/>
          </p:nvSpPr>
          <p:spPr>
            <a:xfrm>
              <a:off x="1774578" y="3459841"/>
              <a:ext cx="2070630" cy="1199243"/>
            </a:xfrm>
            <a:prstGeom prst="round1Rect">
              <a:avLst/>
            </a:prstGeom>
            <a:noFill/>
            <a:ln>
              <a:solidFill>
                <a:srgbClr val="3D9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4589064" y="3059418"/>
              <a:ext cx="389086" cy="389086"/>
              <a:chOff x="1073150" y="1506390"/>
              <a:chExt cx="389086" cy="389086"/>
            </a:xfrm>
          </p:grpSpPr>
          <p:sp>
            <p:nvSpPr>
              <p:cNvPr id="24" name="눈물 방울 23"/>
              <p:cNvSpPr/>
              <p:nvPr/>
            </p:nvSpPr>
            <p:spPr>
              <a:xfrm rot="5400000">
                <a:off x="1073150" y="1506390"/>
                <a:ext cx="389086" cy="389086"/>
              </a:xfrm>
              <a:prstGeom prst="teardrop">
                <a:avLst/>
              </a:prstGeom>
              <a:solidFill>
                <a:srgbClr val="6EC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117434" y="1522967"/>
                <a:ext cx="2624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b="1" kern="0" dirty="0">
                    <a:solidFill>
                      <a:prstClr val="white"/>
                    </a:solidFill>
                  </a:rPr>
                  <a:t>2</a:t>
                </a:r>
                <a:endParaRPr lang="ko-KR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한쪽 모서리가 둥근 사각형 25"/>
            <p:cNvSpPr/>
            <p:nvPr/>
          </p:nvSpPr>
          <p:spPr>
            <a:xfrm>
              <a:off x="5130836" y="3459841"/>
              <a:ext cx="2070630" cy="1199243"/>
            </a:xfrm>
            <a:prstGeom prst="round1Rect">
              <a:avLst/>
            </a:prstGeom>
            <a:noFill/>
            <a:ln>
              <a:solidFill>
                <a:srgbClr val="3D9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7945322" y="3059418"/>
              <a:ext cx="389086" cy="389086"/>
              <a:chOff x="1073150" y="1506390"/>
              <a:chExt cx="389086" cy="389086"/>
            </a:xfrm>
          </p:grpSpPr>
          <p:sp>
            <p:nvSpPr>
              <p:cNvPr id="29" name="눈물 방울 28"/>
              <p:cNvSpPr/>
              <p:nvPr/>
            </p:nvSpPr>
            <p:spPr>
              <a:xfrm rot="5400000">
                <a:off x="1073150" y="1506390"/>
                <a:ext cx="389086" cy="389086"/>
              </a:xfrm>
              <a:prstGeom prst="teardrop">
                <a:avLst/>
              </a:prstGeom>
              <a:solidFill>
                <a:srgbClr val="6ECE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117434" y="1522967"/>
                <a:ext cx="2624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b="1" kern="0" dirty="0">
                    <a:solidFill>
                      <a:prstClr val="white"/>
                    </a:solidFill>
                  </a:rPr>
                  <a:t>3</a:t>
                </a:r>
                <a:endParaRPr lang="ko-KR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한쪽 모서리가 둥근 사각형 30"/>
            <p:cNvSpPr/>
            <p:nvPr/>
          </p:nvSpPr>
          <p:spPr>
            <a:xfrm>
              <a:off x="8487094" y="3459841"/>
              <a:ext cx="2070630" cy="1199243"/>
            </a:xfrm>
            <a:prstGeom prst="round1Rect">
              <a:avLst/>
            </a:prstGeom>
            <a:noFill/>
            <a:ln>
              <a:solidFill>
                <a:srgbClr val="3D9D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6CECC33-01E8-BFE7-A4DF-5E2D790D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7836" y="3582657"/>
              <a:ext cx="979153" cy="95361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46B4409-96CB-0125-F22C-9BBA89924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3519" y="3649488"/>
              <a:ext cx="872747" cy="819947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6DBBEB61-3034-E1C0-BAD8-EEBFC26D0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569" y="2973195"/>
            <a:ext cx="943977" cy="95361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421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88950" y="1016000"/>
            <a:ext cx="11214100" cy="5742215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 smtClean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소개</a:t>
            </a:r>
            <a:endParaRPr lang="en-US" altLang="ko-KR" sz="2400" b="1" kern="0" dirty="0" smtClean="0">
              <a:solidFill>
                <a:prstClr val="whit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D74E643-84C9-ADC1-589B-8E8C2B8A4529}"/>
              </a:ext>
            </a:extLst>
          </p:cNvPr>
          <p:cNvCxnSpPr/>
          <p:nvPr/>
        </p:nvCxnSpPr>
        <p:spPr>
          <a:xfrm>
            <a:off x="1180051" y="2072081"/>
            <a:ext cx="9831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741982-BBFE-4F84-2DC6-E499014BBD2B}"/>
              </a:ext>
            </a:extLst>
          </p:cNvPr>
          <p:cNvSpPr txBox="1"/>
          <p:nvPr/>
        </p:nvSpPr>
        <p:spPr>
          <a:xfrm>
            <a:off x="2337732" y="1540002"/>
            <a:ext cx="75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일정 관리 및 </a:t>
            </a:r>
            <a:r>
              <a:rPr lang="ko-KR" altLang="en-US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진행상황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B86E334-7D65-FB93-BBC5-080DD27C75D3}"/>
              </a:ext>
            </a:extLst>
          </p:cNvPr>
          <p:cNvCxnSpPr/>
          <p:nvPr/>
        </p:nvCxnSpPr>
        <p:spPr>
          <a:xfrm>
            <a:off x="1180051" y="2072081"/>
            <a:ext cx="9831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E3E11EAD-F60E-4472-0514-2A14F3700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57614"/>
              </p:ext>
            </p:extLst>
          </p:nvPr>
        </p:nvGraphicFramePr>
        <p:xfrm>
          <a:off x="1231461" y="2726028"/>
          <a:ext cx="9831903" cy="2323206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089327">
                  <a:extLst>
                    <a:ext uri="{9D8B030D-6E8A-4147-A177-3AD203B41FA5}">
                      <a16:colId xmlns:a16="http://schemas.microsoft.com/office/drawing/2014/main" val="1031002822"/>
                    </a:ext>
                  </a:extLst>
                </a:gridCol>
                <a:gridCol w="2340203">
                  <a:extLst>
                    <a:ext uri="{9D8B030D-6E8A-4147-A177-3AD203B41FA5}">
                      <a16:colId xmlns:a16="http://schemas.microsoft.com/office/drawing/2014/main" val="2764243713"/>
                    </a:ext>
                  </a:extLst>
                </a:gridCol>
                <a:gridCol w="688932">
                  <a:extLst>
                    <a:ext uri="{9D8B030D-6E8A-4147-A177-3AD203B41FA5}">
                      <a16:colId xmlns:a16="http://schemas.microsoft.com/office/drawing/2014/main" val="827421975"/>
                    </a:ext>
                  </a:extLst>
                </a:gridCol>
                <a:gridCol w="688931">
                  <a:extLst>
                    <a:ext uri="{9D8B030D-6E8A-4147-A177-3AD203B41FA5}">
                      <a16:colId xmlns:a16="http://schemas.microsoft.com/office/drawing/2014/main" val="806991690"/>
                    </a:ext>
                  </a:extLst>
                </a:gridCol>
                <a:gridCol w="713984">
                  <a:extLst>
                    <a:ext uri="{9D8B030D-6E8A-4147-A177-3AD203B41FA5}">
                      <a16:colId xmlns:a16="http://schemas.microsoft.com/office/drawing/2014/main" val="3691760431"/>
                    </a:ext>
                  </a:extLst>
                </a:gridCol>
                <a:gridCol w="701457">
                  <a:extLst>
                    <a:ext uri="{9D8B030D-6E8A-4147-A177-3AD203B41FA5}">
                      <a16:colId xmlns:a16="http://schemas.microsoft.com/office/drawing/2014/main" val="2050730432"/>
                    </a:ext>
                  </a:extLst>
                </a:gridCol>
                <a:gridCol w="701458">
                  <a:extLst>
                    <a:ext uri="{9D8B030D-6E8A-4147-A177-3AD203B41FA5}">
                      <a16:colId xmlns:a16="http://schemas.microsoft.com/office/drawing/2014/main" val="1953402352"/>
                    </a:ext>
                  </a:extLst>
                </a:gridCol>
                <a:gridCol w="726509">
                  <a:extLst>
                    <a:ext uri="{9D8B030D-6E8A-4147-A177-3AD203B41FA5}">
                      <a16:colId xmlns:a16="http://schemas.microsoft.com/office/drawing/2014/main" val="845248573"/>
                    </a:ext>
                  </a:extLst>
                </a:gridCol>
                <a:gridCol w="726510">
                  <a:extLst>
                    <a:ext uri="{9D8B030D-6E8A-4147-A177-3AD203B41FA5}">
                      <a16:colId xmlns:a16="http://schemas.microsoft.com/office/drawing/2014/main" val="3776572711"/>
                    </a:ext>
                  </a:extLst>
                </a:gridCol>
                <a:gridCol w="713983">
                  <a:extLst>
                    <a:ext uri="{9D8B030D-6E8A-4147-A177-3AD203B41FA5}">
                      <a16:colId xmlns:a16="http://schemas.microsoft.com/office/drawing/2014/main" val="3490323889"/>
                    </a:ext>
                  </a:extLst>
                </a:gridCol>
                <a:gridCol w="740609">
                  <a:extLst>
                    <a:ext uri="{9D8B030D-6E8A-4147-A177-3AD203B41FA5}">
                      <a16:colId xmlns:a16="http://schemas.microsoft.com/office/drawing/2014/main" val="5179072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분류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항목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날짜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17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19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21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23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24</a:t>
                      </a:r>
                      <a:endParaRPr lang="ko-KR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78609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설계 및 기획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DB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설계 및 구축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Backend – Frontend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환경 구축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790446"/>
                  </a:ext>
                </a:extLst>
              </a:tr>
              <a:tr h="3724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Login /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SignUp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로그인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회원가입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25301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Board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자유 게시판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CRUD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/</a:t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</a:b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파일 업로드 및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페이징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기능 추가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15153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주택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실거래가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검색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</a:t>
                      </a:r>
                      <a:b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</a:b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주택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실거래가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결과데이터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가공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22411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Chatbot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챗봇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환경 구축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챗봇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기능 구현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E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884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65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1206CFAE-A278-3FAF-3EB1-3DECD58F50A9}"/>
              </a:ext>
            </a:extLst>
          </p:cNvPr>
          <p:cNvGrpSpPr/>
          <p:nvPr/>
        </p:nvGrpSpPr>
        <p:grpSpPr>
          <a:xfrm>
            <a:off x="488950" y="1016214"/>
            <a:ext cx="11214100" cy="5742215"/>
            <a:chOff x="488950" y="1016000"/>
            <a:chExt cx="11214100" cy="574221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FEE4FB5-CC7F-1F1D-C2BC-AC57E45C6CC4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6" name="직각 삼각형 55">
              <a:extLst>
                <a:ext uri="{FF2B5EF4-FFF2-40B4-BE49-F238E27FC236}">
                  <a16:creationId xmlns:a16="http://schemas.microsoft.com/office/drawing/2014/main" id="{8BFDEDCA-2645-65A0-D3B3-6D6EC687CDED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각 삼각형 56">
              <a:extLst>
                <a:ext uri="{FF2B5EF4-FFF2-40B4-BE49-F238E27FC236}">
                  <a16:creationId xmlns:a16="http://schemas.microsoft.com/office/drawing/2014/main" id="{782213F7-42C5-4E05-730B-6A72F8F7D58C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084513" y="3081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2400" kern="0" dirty="0" smtClean="0">
                <a:solidFill>
                  <a:prstClr val="white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소개</a:t>
            </a:r>
            <a:endParaRPr lang="en-US" altLang="ko-KR" sz="2400" kern="0" dirty="0">
              <a:solidFill>
                <a:prstClr val="white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1413" y="219269"/>
            <a:ext cx="4932000" cy="0"/>
          </a:xfrm>
          <a:prstGeom prst="line">
            <a:avLst/>
          </a:prstGeom>
          <a:ln>
            <a:solidFill>
              <a:srgbClr val="BEE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0008198" y="1919011"/>
            <a:ext cx="12084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FRONT-END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D93234D-71CE-891D-F6F7-8F3D51FE50CC}"/>
              </a:ext>
            </a:extLst>
          </p:cNvPr>
          <p:cNvSpPr/>
          <p:nvPr/>
        </p:nvSpPr>
        <p:spPr>
          <a:xfrm>
            <a:off x="10030397" y="3072839"/>
            <a:ext cx="10931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BACK-END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3E588DF8-BCF0-567C-08BA-E96F10402D3F}"/>
              </a:ext>
            </a:extLst>
          </p:cNvPr>
          <p:cNvCxnSpPr>
            <a:cxnSpLocks/>
          </p:cNvCxnSpPr>
          <p:nvPr/>
        </p:nvCxnSpPr>
        <p:spPr>
          <a:xfrm flipH="1">
            <a:off x="4445455" y="4567009"/>
            <a:ext cx="22413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2DD025D-8812-0C75-4756-C0D05E33E3A3}"/>
              </a:ext>
            </a:extLst>
          </p:cNvPr>
          <p:cNvSpPr txBox="1"/>
          <p:nvPr/>
        </p:nvSpPr>
        <p:spPr>
          <a:xfrm>
            <a:off x="618559" y="1216474"/>
            <a:ext cx="233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아키텍처 다이어그램</a:t>
            </a:r>
            <a:endParaRPr lang="ko-KR" altLang="en-US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A5A9D632-2B60-A4FF-3F31-234334BE2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162" y="1761312"/>
            <a:ext cx="1596753" cy="71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F9C86B88-E2B8-F44F-FDB5-4A48EBBC9747}"/>
              </a:ext>
            </a:extLst>
          </p:cNvPr>
          <p:cNvSpPr/>
          <p:nvPr/>
        </p:nvSpPr>
        <p:spPr>
          <a:xfrm>
            <a:off x="9998914" y="4226667"/>
            <a:ext cx="115608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 BASE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157" y="3299857"/>
            <a:ext cx="676369" cy="704948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5708230" y="3709661"/>
            <a:ext cx="978567" cy="351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9C86B88-E2B8-F44F-FDB5-4A48EBBC9747}"/>
              </a:ext>
            </a:extLst>
          </p:cNvPr>
          <p:cNvSpPr/>
          <p:nvPr/>
        </p:nvSpPr>
        <p:spPr>
          <a:xfrm>
            <a:off x="4970714" y="2974241"/>
            <a:ext cx="925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ssafy_vue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129" y="3861509"/>
            <a:ext cx="2570326" cy="164924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690100" y="1672096"/>
            <a:ext cx="3092725" cy="4394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1007">
            <a:extLst>
              <a:ext uri="{FF2B5EF4-FFF2-40B4-BE49-F238E27FC236}">
                <a16:creationId xmlns:a16="http://schemas.microsoft.com/office/drawing/2014/main" id="{6915E49F-752B-5EF6-19B5-391BF5C3EC2B}"/>
              </a:ext>
            </a:extLst>
          </p:cNvPr>
          <p:cNvGrpSpPr/>
          <p:nvPr/>
        </p:nvGrpSpPr>
        <p:grpSpPr>
          <a:xfrm>
            <a:off x="8704606" y="1699428"/>
            <a:ext cx="840320" cy="809380"/>
            <a:chOff x="3514405" y="3979360"/>
            <a:chExt cx="1487468" cy="1487468"/>
          </a:xfrm>
        </p:grpSpPr>
        <p:pic>
          <p:nvPicPr>
            <p:cNvPr id="85" name="Object 22">
              <a:extLst>
                <a:ext uri="{FF2B5EF4-FFF2-40B4-BE49-F238E27FC236}">
                  <a16:creationId xmlns:a16="http://schemas.microsoft.com/office/drawing/2014/main" id="{4E2B6D89-4377-02D8-E37C-E879D0C1D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4405" y="3979360"/>
              <a:ext cx="1487468" cy="1487468"/>
            </a:xfrm>
            <a:prstGeom prst="rect">
              <a:avLst/>
            </a:prstGeom>
          </p:spPr>
        </p:pic>
      </p:grpSp>
      <p:grpSp>
        <p:nvGrpSpPr>
          <p:cNvPr id="88" name="그룹 1005">
            <a:extLst>
              <a:ext uri="{FF2B5EF4-FFF2-40B4-BE49-F238E27FC236}">
                <a16:creationId xmlns:a16="http://schemas.microsoft.com/office/drawing/2014/main" id="{0515817A-AFB3-ADC8-AA12-3A23E628A4F9}"/>
              </a:ext>
            </a:extLst>
          </p:cNvPr>
          <p:cNvGrpSpPr/>
          <p:nvPr/>
        </p:nvGrpSpPr>
        <p:grpSpPr>
          <a:xfrm>
            <a:off x="7667081" y="4060924"/>
            <a:ext cx="1068830" cy="581241"/>
            <a:chOff x="14036520" y="3866535"/>
            <a:chExt cx="3117286" cy="1619527"/>
          </a:xfrm>
        </p:grpSpPr>
        <p:pic>
          <p:nvPicPr>
            <p:cNvPr id="89" name="Object 16">
              <a:extLst>
                <a:ext uri="{FF2B5EF4-FFF2-40B4-BE49-F238E27FC236}">
                  <a16:creationId xmlns:a16="http://schemas.microsoft.com/office/drawing/2014/main" id="{28B82F56-5F6E-2DB8-E6BC-4C9F97C8D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36520" y="3866535"/>
              <a:ext cx="3117286" cy="1619527"/>
            </a:xfrm>
            <a:prstGeom prst="rect">
              <a:avLst/>
            </a:prstGeom>
          </p:spPr>
        </p:pic>
      </p:grpSp>
      <p:pic>
        <p:nvPicPr>
          <p:cNvPr id="90" name="Object 19">
            <a:extLst>
              <a:ext uri="{FF2B5EF4-FFF2-40B4-BE49-F238E27FC236}">
                <a16:creationId xmlns:a16="http://schemas.microsoft.com/office/drawing/2014/main" id="{D387E3C3-AAF8-5D3D-92FC-08E0F28A85B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9878" y="3271937"/>
            <a:ext cx="1908052" cy="78993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6075" y="2578302"/>
            <a:ext cx="1390844" cy="714475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6686797" y="4759637"/>
            <a:ext cx="3092725" cy="10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8720" y="4820916"/>
            <a:ext cx="1150368" cy="539235"/>
          </a:xfrm>
          <a:prstGeom prst="rect">
            <a:avLst/>
          </a:prstGeom>
        </p:spPr>
      </p:pic>
      <p:cxnSp>
        <p:nvCxnSpPr>
          <p:cNvPr id="52" name="직선 연결선 51"/>
          <p:cNvCxnSpPr/>
          <p:nvPr/>
        </p:nvCxnSpPr>
        <p:spPr>
          <a:xfrm>
            <a:off x="6693616" y="5375219"/>
            <a:ext cx="3092725" cy="10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6494" y="5449450"/>
            <a:ext cx="1810003" cy="495369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C86B88-E2B8-F44F-FDB5-4A48EBBC9747}"/>
              </a:ext>
            </a:extLst>
          </p:cNvPr>
          <p:cNvSpPr/>
          <p:nvPr/>
        </p:nvSpPr>
        <p:spPr>
          <a:xfrm>
            <a:off x="5250887" y="4206476"/>
            <a:ext cx="579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https</a:t>
            </a:r>
            <a:endParaRPr lang="en-US" altLang="ko-KR" sz="1200" b="1" i="1" dirty="0">
              <a:solidFill>
                <a:prstClr val="black">
                  <a:lumMod val="65000"/>
                  <a:lumOff val="35000"/>
                </a:prst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566544" y="1262599"/>
            <a:ext cx="13147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Happy House</a:t>
            </a:r>
            <a:endParaRPr lang="en-US" altLang="ko-KR" sz="14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E588DF8-BCF0-567C-08BA-E96F10402D3F}"/>
              </a:ext>
            </a:extLst>
          </p:cNvPr>
          <p:cNvCxnSpPr>
            <a:cxnSpLocks/>
          </p:cNvCxnSpPr>
          <p:nvPr/>
        </p:nvCxnSpPr>
        <p:spPr>
          <a:xfrm flipH="1">
            <a:off x="4285398" y="2334509"/>
            <a:ext cx="2392176" cy="522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5571" y="2424964"/>
            <a:ext cx="1390844" cy="42868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2479" y="2405856"/>
            <a:ext cx="857370" cy="476316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665480" y="2289930"/>
            <a:ext cx="2625737" cy="1127438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9C86B88-E2B8-F44F-FDB5-4A48EBBC9747}"/>
              </a:ext>
            </a:extLst>
          </p:cNvPr>
          <p:cNvSpPr/>
          <p:nvPr/>
        </p:nvSpPr>
        <p:spPr>
          <a:xfrm>
            <a:off x="797269" y="2610437"/>
            <a:ext cx="824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OpenAPI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84513" y="2974241"/>
            <a:ext cx="217966" cy="175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7826" y="2939222"/>
            <a:ext cx="1119057" cy="38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2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1048</TotalTime>
  <Words>694</Words>
  <Application>Microsoft Office PowerPoint</Application>
  <PresentationFormat>와이드스크린</PresentationFormat>
  <Paragraphs>192</Paragraphs>
  <Slides>26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나눔스퀘어OTF</vt:lpstr>
      <vt:lpstr>나눔스퀘어OTF Bold</vt:lpstr>
      <vt:lpstr>나눔스퀘어OTF ExtraBold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Windows 사용자</cp:lastModifiedBy>
  <cp:revision>182</cp:revision>
  <dcterms:created xsi:type="dcterms:W3CDTF">2020-03-10T04:01:35Z</dcterms:created>
  <dcterms:modified xsi:type="dcterms:W3CDTF">2022-11-24T08:45:17Z</dcterms:modified>
</cp:coreProperties>
</file>